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 id="2147483756" r:id="rId2"/>
  </p:sldMasterIdLst>
  <p:notesMasterIdLst>
    <p:notesMasterId r:id="rId27"/>
  </p:notesMasterIdLst>
  <p:sldIdLst>
    <p:sldId id="270" r:id="rId3"/>
    <p:sldId id="271" r:id="rId4"/>
    <p:sldId id="272" r:id="rId5"/>
    <p:sldId id="273" r:id="rId6"/>
    <p:sldId id="274" r:id="rId7"/>
    <p:sldId id="275" r:id="rId8"/>
    <p:sldId id="276" r:id="rId9"/>
    <p:sldId id="263" r:id="rId10"/>
    <p:sldId id="264" r:id="rId11"/>
    <p:sldId id="265" r:id="rId12"/>
    <p:sldId id="266" r:id="rId13"/>
    <p:sldId id="268" r:id="rId14"/>
    <p:sldId id="267" r:id="rId15"/>
    <p:sldId id="269" r:id="rId16"/>
    <p:sldId id="256" r:id="rId17"/>
    <p:sldId id="257" r:id="rId18"/>
    <p:sldId id="262" r:id="rId19"/>
    <p:sldId id="259" r:id="rId20"/>
    <p:sldId id="260" r:id="rId21"/>
    <p:sldId id="261" r:id="rId22"/>
    <p:sldId id="279" r:id="rId23"/>
    <p:sldId id="278" r:id="rId24"/>
    <p:sldId id="277"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4523" autoAdjust="0"/>
    <p:restoredTop sz="94660"/>
  </p:normalViewPr>
  <p:slideViewPr>
    <p:cSldViewPr>
      <p:cViewPr varScale="1">
        <p:scale>
          <a:sx n="87" d="100"/>
          <a:sy n="87" d="100"/>
        </p:scale>
        <p:origin x="-155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4B4D8-3380-D640-819B-0ACC2DA93D5C}" type="datetimeFigureOut">
              <a:t>1/25/12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1A9BA-3C08-2C40-84BC-C059F73C279C}" type="slidenum">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587B0-C5F5-48AA-AC17-9D604EC54700}"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2668024"/>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not mutually exclusive! If you’re getting work experience, you can volunteer at the same time. Similarly, shadowing opportunities are a good avenue to get in contact w/ physicians and can give you clinic exposure for individual specialties which is always a plus. Make sure what you are doing doesn’t involve sitting on the couch, but getting out there and developing yourself in some positive way.</a:t>
            </a:r>
            <a:endParaRPr lang="en-US" dirty="0"/>
          </a:p>
        </p:txBody>
      </p:sp>
      <p:sp>
        <p:nvSpPr>
          <p:cNvPr id="4" name="Slide Number Placeholder 3"/>
          <p:cNvSpPr>
            <a:spLocks noGrp="1"/>
          </p:cNvSpPr>
          <p:nvPr>
            <p:ph type="sldNum" sz="quarter" idx="10"/>
          </p:nvPr>
        </p:nvSpPr>
        <p:spPr/>
        <p:txBody>
          <a:bodyPr/>
          <a:lstStyle/>
          <a:p>
            <a:fld id="{26B587B0-C5F5-48AA-AC17-9D604EC54700}"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487883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Cost of living, location, stipend,</a:t>
            </a:r>
            <a:r>
              <a:rPr lang="en-US" baseline="0" dirty="0" smtClean="0"/>
              <a:t> free housing, transportation</a:t>
            </a:r>
            <a:endParaRPr lang="en-US" dirty="0"/>
          </a:p>
        </p:txBody>
      </p:sp>
      <p:sp>
        <p:nvSpPr>
          <p:cNvPr id="4" name="Slide Number Placeholder 3"/>
          <p:cNvSpPr>
            <a:spLocks noGrp="1"/>
          </p:cNvSpPr>
          <p:nvPr>
            <p:ph type="sldNum" sz="quarter" idx="10"/>
          </p:nvPr>
        </p:nvSpPr>
        <p:spPr/>
        <p:txBody>
          <a:bodyPr/>
          <a:lstStyle/>
          <a:p>
            <a:fld id="{26B587B0-C5F5-48AA-AC17-9D604EC54700}" type="slidenum">
              <a:rPr lang="en-US" smtClean="0"/>
              <a:pPr/>
              <a:t>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768532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587B0-C5F5-48AA-AC17-9D604EC54700}"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257841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587B0-C5F5-48AA-AC17-9D604EC54700}"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59296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a:lstStyle/>
          <a:p>
            <a:pPr>
              <a:spcBef>
                <a:spcPct val="0"/>
              </a:spcBef>
            </a:pPr>
            <a:endParaRPr lang="en-US"/>
          </a:p>
        </p:txBody>
      </p:sp>
      <p:sp>
        <p:nvSpPr>
          <p:cNvPr id="4100" name="Slide Number Placeholder 3"/>
          <p:cNvSpPr>
            <a:spLocks noGrp="1"/>
          </p:cNvSpPr>
          <p:nvPr>
            <p:ph type="sldNum" sz="quarter" idx="5"/>
          </p:nvPr>
        </p:nvSpPr>
        <p:spPr bwMode="auto">
          <a:noFill/>
          <a:ln>
            <a:miter lim="800000"/>
            <a:headEnd/>
            <a:tailEnd/>
          </a:ln>
        </p:spPr>
        <p:txBody>
          <a:bodyPr/>
          <a:lstStyle/>
          <a:p>
            <a:fld id="{47FCE7D9-B27F-754B-A7DE-1EB6B66F3265}"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C59C0D-5E2A-4F80-A364-C52C90C364AA}"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9C0D-5E2A-4F80-A364-C52C90C364AA}"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9C0D-5E2A-4F80-A364-C52C90C364AA}"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E35A88C1-F699-46FD-910E-D9D5636AED23}" type="datetimeFigureOut">
              <a:rPr lang="en-US" smtClean="0"/>
              <a:pPr/>
              <a:t>1/25/12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28FFEAB-EF4B-4760-9B39-6C068B3060A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5A88C1-F699-46FD-910E-D9D5636AED23}"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35A88C1-F699-46FD-910E-D9D5636AED23}"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5A88C1-F699-46FD-910E-D9D5636AED23}"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35A88C1-F699-46FD-910E-D9D5636AED23}" type="datetimeFigureOut">
              <a:rPr lang="en-US" smtClean="0"/>
              <a:pPr/>
              <a:t>1/25/12</a:t>
            </a:fld>
            <a:endParaRPr lang="en-US"/>
          </a:p>
        </p:txBody>
      </p:sp>
      <p:sp>
        <p:nvSpPr>
          <p:cNvPr id="27" name="Slide Number Placeholder 26"/>
          <p:cNvSpPr>
            <a:spLocks noGrp="1"/>
          </p:cNvSpPr>
          <p:nvPr>
            <p:ph type="sldNum" sz="quarter" idx="11"/>
          </p:nvPr>
        </p:nvSpPr>
        <p:spPr/>
        <p:txBody>
          <a:bodyPr rtlCol="0"/>
          <a:lstStyle/>
          <a:p>
            <a:fld id="{A28FFEAB-EF4B-4760-9B39-6C068B3060A0}"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E35A88C1-F699-46FD-910E-D9D5636AED23}" type="datetimeFigureOut">
              <a:rPr lang="en-US" smtClean="0"/>
              <a:pPr/>
              <a:t>1/25/12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28FFEAB-EF4B-4760-9B39-6C068B3060A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A88C1-F699-46FD-910E-D9D5636AED23}" type="datetimeFigureOut">
              <a:rPr lang="en-US" smtClean="0"/>
              <a:pPr/>
              <a:t>1/25/12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5A88C1-F699-46FD-910E-D9D5636AED23}"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9C0D-5E2A-4F80-A364-C52C90C364AA}"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35A88C1-F699-46FD-910E-D9D5636AED23}"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5A88C1-F699-46FD-910E-D9D5636AED23}"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5A88C1-F699-46FD-910E-D9D5636AED23}"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FFEAB-EF4B-4760-9B39-6C068B3060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59C0D-5E2A-4F80-A364-C52C90C364AA}" type="datetimeFigureOut">
              <a:rPr lang="en-US" smtClean="0"/>
              <a:pPr/>
              <a:t>1/25/12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59C0D-5E2A-4F80-A364-C52C90C364AA}"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59C0D-5E2A-4F80-A364-C52C90C364AA}" type="datetimeFigureOut">
              <a:rPr lang="en-US" smtClean="0"/>
              <a:pPr/>
              <a:t>1/25/12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59C0D-5E2A-4F80-A364-C52C90C364AA}" type="datetimeFigureOut">
              <a:rPr lang="en-US" smtClean="0"/>
              <a:pPr/>
              <a:t>1/25/12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59C0D-5E2A-4F80-A364-C52C90C364AA}" type="datetimeFigureOut">
              <a:rPr lang="en-US" smtClean="0"/>
              <a:pPr/>
              <a:t>1/25/12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28ECA-99A4-4D6C-87B8-53139706CC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59C0D-5E2A-4F80-A364-C52C90C364AA}" type="datetimeFigureOut">
              <a:rPr lang="en-US" smtClean="0"/>
              <a:pPr/>
              <a:t>1/25/12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28ECA-99A4-4D6C-87B8-53139706CCA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FC59C0D-5E2A-4F80-A364-C52C90C364AA}" type="datetimeFigureOut">
              <a:rPr lang="en-US" smtClean="0"/>
              <a:pPr/>
              <a:t>1/25/12</a:t>
            </a:fld>
            <a:endParaRPr lang="en-US"/>
          </a:p>
        </p:txBody>
      </p:sp>
      <p:sp>
        <p:nvSpPr>
          <p:cNvPr id="9" name="Slide Number Placeholder 8"/>
          <p:cNvSpPr>
            <a:spLocks noGrp="1"/>
          </p:cNvSpPr>
          <p:nvPr>
            <p:ph type="sldNum" sz="quarter" idx="11"/>
          </p:nvPr>
        </p:nvSpPr>
        <p:spPr/>
        <p:txBody>
          <a:bodyPr/>
          <a:lstStyle/>
          <a:p>
            <a:fld id="{77B28ECA-99A4-4D6C-87B8-53139706CCA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7B28ECA-99A4-4D6C-87B8-53139706CCA5}"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FC59C0D-5E2A-4F80-A364-C52C90C364AA}" type="datetimeFigureOut">
              <a:rPr lang="en-US" smtClean="0"/>
              <a:pPr/>
              <a:t>1/25/12</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FC59C0D-5E2A-4F80-A364-C52C90C364AA}" type="datetimeFigureOut">
              <a:rPr lang="en-US" smtClean="0"/>
              <a:pPr/>
              <a:t>1/25/12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7B28ECA-99A4-4D6C-87B8-53139706CC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theleadershipalliance.org/Programs/SummerResearch/ProgramStructure/tabid/242/Default.aspx"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photo.php?fbid=2344025839056&amp;set=a.2342318756380.2139393.1202302786&amp;type=3"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hyperlink" Target="http://www.medstudent.ucla.edu/offices/aeo/prep.cf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hyperlink" Target="http://medicine.missouri.edu/internship/" TargetMode="External"/><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cfar.case.edu/mhrtpprogram.htm" TargetMode="External"/><Relationship Id="rId3"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healthcareer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xula.edu/premed/PMInfo/a.AppSeries/a.IndexApp.ht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pharmacology.case.edu/education/surp.asp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amgenscholars.caltech.edu/" TargetMode="External"/><Relationship Id="rId3" Type="http://schemas.openxmlformats.org/officeDocument/2006/relationships/hyperlink" Target="https://sn2prd0302.outlook.com/owa/redir.aspx?C=dPOx-Uu_2UKw3DQPn6hS9aUEXMLBgs4IUl9NqL3XOoRlLpMUYG6F8W5OrYeSmpdGwON4oe7OHUo.&amp;URL=mailto:casey@caltech.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xula.edu/premed/PMInfo/a.AppSeries/a.IndexApp.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www.columbia.edu/cu/biology/ug/intern.html" TargetMode="External"/><Relationship Id="rId4" Type="http://schemas.openxmlformats.org/officeDocument/2006/relationships/hyperlink" Target="http://people.rit.edu/gtfsbi/Symp/mcoop.htm%23boldface" TargetMode="External"/><Relationship Id="rId5" Type="http://schemas.openxmlformats.org/officeDocument/2006/relationships/hyperlink" Target="http://www.nsf.gov/crssprgm/reu/list_result.cfm?unitid=5047"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mdep.org/start.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38200"/>
            <a:ext cx="9144000" cy="2743200"/>
          </a:xfrm>
        </p:spPr>
        <p:txBody>
          <a:bodyPr>
            <a:noAutofit/>
          </a:bodyPr>
          <a:lstStyle/>
          <a:p>
            <a:pPr algn="ctr"/>
            <a:endParaRPr lang="en-US" sz="7000" dirty="0" smtClean="0">
              <a:solidFill>
                <a:srgbClr val="0070C0"/>
              </a:solidFill>
              <a:latin typeface="Curlz MT"/>
            </a:endParaRPr>
          </a:p>
          <a:p>
            <a:pPr algn="ctr"/>
            <a:r>
              <a:rPr lang="en-US" sz="7000" dirty="0" smtClean="0">
                <a:solidFill>
                  <a:schemeClr val="tx1"/>
                </a:solidFill>
                <a:latin typeface="Curlz MT"/>
              </a:rPr>
              <a:t> </a:t>
            </a:r>
            <a:r>
              <a:rPr lang="en-US" sz="7000" b="1" dirty="0" smtClean="0">
                <a:solidFill>
                  <a:schemeClr val="tx1"/>
                </a:solidFill>
                <a:latin typeface="Curlz MT"/>
              </a:rPr>
              <a:t>Summer 2012 Internship Opportunities </a:t>
            </a:r>
          </a:p>
        </p:txBody>
      </p:sp>
      <p:pic>
        <p:nvPicPr>
          <p:cNvPr id="5" name="Picture 4" descr="images-1.jpeg"/>
          <p:cNvPicPr>
            <a:picLocks noChangeAspect="1"/>
          </p:cNvPicPr>
          <p:nvPr/>
        </p:nvPicPr>
        <p:blipFill>
          <a:blip r:embed="rId2"/>
          <a:stretch>
            <a:fillRect/>
          </a:stretch>
        </p:blipFill>
        <p:spPr>
          <a:xfrm>
            <a:off x="6083300" y="4343400"/>
            <a:ext cx="2374900" cy="2514600"/>
          </a:xfrm>
          <a:prstGeom prst="rect">
            <a:avLst/>
          </a:prstGeom>
        </p:spPr>
      </p:pic>
      <p:pic>
        <p:nvPicPr>
          <p:cNvPr id="6" name="Picture 5" descr="images.jpeg"/>
          <p:cNvPicPr>
            <a:picLocks noChangeAspect="1"/>
          </p:cNvPicPr>
          <p:nvPr/>
        </p:nvPicPr>
        <p:blipFill>
          <a:blip r:embed="rId3"/>
          <a:stretch>
            <a:fillRect/>
          </a:stretch>
        </p:blipFill>
        <p:spPr>
          <a:xfrm>
            <a:off x="0" y="4711700"/>
            <a:ext cx="2865421" cy="2146300"/>
          </a:xfrm>
          <a:prstGeom prst="rect">
            <a:avLst/>
          </a:prstGeom>
        </p:spPr>
      </p:pic>
      <p:sp>
        <p:nvSpPr>
          <p:cNvPr id="7" name="TextBox 6"/>
          <p:cNvSpPr txBox="1"/>
          <p:nvPr/>
        </p:nvSpPr>
        <p:spPr>
          <a:xfrm>
            <a:off x="990600" y="304800"/>
            <a:ext cx="7010400" cy="1938992"/>
          </a:xfrm>
          <a:prstGeom prst="rect">
            <a:avLst/>
          </a:prstGeom>
          <a:noFill/>
        </p:spPr>
        <p:txBody>
          <a:bodyPr wrap="square" rtlCol="0">
            <a:spAutoFit/>
          </a:bodyPr>
          <a:lstStyle/>
          <a:p>
            <a:pPr algn="ctr"/>
            <a:r>
              <a:rPr lang="en-US" sz="6000" dirty="0" smtClean="0">
                <a:solidFill>
                  <a:srgbClr val="0070C0"/>
                </a:solidFill>
                <a:latin typeface="Curlz MT"/>
              </a:rPr>
              <a:t>MAPS 1/25/2012</a:t>
            </a:r>
          </a:p>
          <a:p>
            <a:pPr algn="ctr"/>
            <a:endParaRPr lang="en-US" sz="6000"/>
          </a:p>
        </p:txBody>
      </p:sp>
      <p:sp>
        <p:nvSpPr>
          <p:cNvPr id="11" name="Freeform 10"/>
          <p:cNvSpPr/>
          <p:nvPr/>
        </p:nvSpPr>
        <p:spPr>
          <a:xfrm>
            <a:off x="0" y="1595570"/>
            <a:ext cx="8552719" cy="439596"/>
          </a:xfrm>
          <a:custGeom>
            <a:avLst/>
            <a:gdLst>
              <a:gd name="connsiteX0" fmla="*/ 0 w 8345109"/>
              <a:gd name="connsiteY0" fmla="*/ 333767 h 439596"/>
              <a:gd name="connsiteX1" fmla="*/ 1257872 w 8345109"/>
              <a:gd name="connsiteY1" fmla="*/ 16281 h 439596"/>
              <a:gd name="connsiteX2" fmla="*/ 2540170 w 8345109"/>
              <a:gd name="connsiteY2" fmla="*/ 370400 h 439596"/>
              <a:gd name="connsiteX3" fmla="*/ 3675919 w 8345109"/>
              <a:gd name="connsiteY3" fmla="*/ 77336 h 439596"/>
              <a:gd name="connsiteX4" fmla="*/ 5178038 w 8345109"/>
              <a:gd name="connsiteY4" fmla="*/ 370400 h 439596"/>
              <a:gd name="connsiteX5" fmla="*/ 6448123 w 8345109"/>
              <a:gd name="connsiteY5" fmla="*/ 4070 h 439596"/>
              <a:gd name="connsiteX6" fmla="*/ 7583872 w 8345109"/>
              <a:gd name="connsiteY6" fmla="*/ 394822 h 439596"/>
              <a:gd name="connsiteX7" fmla="*/ 8231127 w 8345109"/>
              <a:gd name="connsiteY7" fmla="*/ 272712 h 439596"/>
              <a:gd name="connsiteX8" fmla="*/ 8267764 w 8345109"/>
              <a:gd name="connsiteY8" fmla="*/ 272712 h 43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45109" h="439596">
                <a:moveTo>
                  <a:pt x="0" y="333767"/>
                </a:moveTo>
                <a:cubicBezTo>
                  <a:pt x="417255" y="171971"/>
                  <a:pt x="834510" y="10176"/>
                  <a:pt x="1257872" y="16281"/>
                </a:cubicBezTo>
                <a:cubicBezTo>
                  <a:pt x="1681234" y="22387"/>
                  <a:pt x="2137162" y="360224"/>
                  <a:pt x="2540170" y="370400"/>
                </a:cubicBezTo>
                <a:cubicBezTo>
                  <a:pt x="2943178" y="380576"/>
                  <a:pt x="3236274" y="77336"/>
                  <a:pt x="3675919" y="77336"/>
                </a:cubicBezTo>
                <a:cubicBezTo>
                  <a:pt x="4115564" y="77336"/>
                  <a:pt x="4716004" y="382611"/>
                  <a:pt x="5178038" y="370400"/>
                </a:cubicBezTo>
                <a:cubicBezTo>
                  <a:pt x="5640072" y="358189"/>
                  <a:pt x="6047151" y="0"/>
                  <a:pt x="6448123" y="4070"/>
                </a:cubicBezTo>
                <a:cubicBezTo>
                  <a:pt x="6849095" y="8140"/>
                  <a:pt x="7286705" y="350048"/>
                  <a:pt x="7583872" y="394822"/>
                </a:cubicBezTo>
                <a:cubicBezTo>
                  <a:pt x="7881039" y="439596"/>
                  <a:pt x="8117145" y="293064"/>
                  <a:pt x="8231127" y="272712"/>
                </a:cubicBezTo>
                <a:cubicBezTo>
                  <a:pt x="8345109" y="252360"/>
                  <a:pt x="8306436" y="262536"/>
                  <a:pt x="8267764" y="27271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3124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pPr algn="ctr"/>
            <a:r>
              <a:rPr lang="en-US" b="1" dirty="0" smtClean="0"/>
              <a:t>The Leadership Alliance</a:t>
            </a:r>
            <a:endParaRPr lang="en-US" b="1" dirty="0"/>
          </a:p>
        </p:txBody>
      </p:sp>
      <p:sp>
        <p:nvSpPr>
          <p:cNvPr id="3" name="Content Placeholder 2"/>
          <p:cNvSpPr>
            <a:spLocks noGrp="1"/>
          </p:cNvSpPr>
          <p:nvPr>
            <p:ph idx="1"/>
          </p:nvPr>
        </p:nvSpPr>
        <p:spPr/>
        <p:txBody>
          <a:bodyPr>
            <a:normAutofit/>
          </a:bodyPr>
          <a:lstStyle/>
          <a:p>
            <a:pPr marL="0" indent="0">
              <a:buNone/>
            </a:pPr>
            <a:r>
              <a:rPr lang="en-US" sz="1800" b="1" dirty="0"/>
              <a:t>The Leadership Alliance Summer Research Early Identification Program (SR-EIP)</a:t>
            </a:r>
            <a:r>
              <a:rPr lang="en-US" sz="1800" dirty="0"/>
              <a:t>, offers undergraduates, interested in pursuing a PhD or MD-PhD, the opportunity to work for eight to ten weeks under the guidance of a faculty or research mentor at a participating Alliance institution. </a:t>
            </a:r>
            <a:endParaRPr lang="en-US" sz="1800" dirty="0" smtClean="0"/>
          </a:p>
          <a:p>
            <a:pPr marL="0" indent="0">
              <a:buNone/>
            </a:pPr>
            <a:endParaRPr lang="en-US" sz="1800" dirty="0" smtClean="0"/>
          </a:p>
          <a:p>
            <a:pPr marL="0" indent="0">
              <a:buNone/>
            </a:pPr>
            <a:r>
              <a:rPr lang="en-US" sz="1800" dirty="0" smtClean="0"/>
              <a:t>**This </a:t>
            </a:r>
            <a:r>
              <a:rPr lang="en-US" sz="1800" dirty="0"/>
              <a:t>all expense paid summer internship provides students with a competitive stipend, travel and housing</a:t>
            </a:r>
            <a:r>
              <a:rPr lang="en-US" sz="1800" dirty="0" smtClean="0"/>
              <a:t>.</a:t>
            </a:r>
          </a:p>
          <a:p>
            <a:pPr marL="0" indent="0" algn="ctr">
              <a:buNone/>
            </a:pPr>
            <a:r>
              <a:rPr lang="en-US" sz="1800" b="1" u="sng" dirty="0" smtClean="0"/>
              <a:t>Deadline: February 1</a:t>
            </a:r>
            <a:r>
              <a:rPr lang="en-US" sz="1800" b="1" u="sng" baseline="30000" dirty="0" smtClean="0"/>
              <a:t>st</a:t>
            </a:r>
            <a:r>
              <a:rPr lang="en-US" sz="1800" b="1" u="sng" dirty="0" smtClean="0"/>
              <a:t>, 2012</a:t>
            </a:r>
          </a:p>
          <a:p>
            <a:pPr marL="0" indent="0">
              <a:buNone/>
            </a:pPr>
            <a:endParaRPr lang="en-US" sz="1800" dirty="0" smtClean="0">
              <a:hlinkClick r:id="rId2"/>
            </a:endParaRPr>
          </a:p>
          <a:p>
            <a:pPr marL="0" indent="0">
              <a:buNone/>
            </a:pPr>
            <a:r>
              <a:rPr lang="en-US" sz="1800" dirty="0" smtClean="0">
                <a:hlinkClick r:id="rId2"/>
              </a:rPr>
              <a:t>The Leadership Alliance</a:t>
            </a:r>
            <a:endParaRPr lang="en-US" sz="1800" dirty="0"/>
          </a:p>
          <a:p>
            <a:pPr marL="0" indent="0">
              <a:buNone/>
            </a:pPr>
            <a:endParaRPr lang="en-US" sz="1800" dirty="0"/>
          </a:p>
        </p:txBody>
      </p:sp>
      <p:pic>
        <p:nvPicPr>
          <p:cNvPr id="5" name="Picture 4"/>
          <p:cNvPicPr>
            <a:picLocks noChangeAspect="1"/>
          </p:cNvPicPr>
          <p:nvPr/>
        </p:nvPicPr>
        <p:blipFill rotWithShape="1">
          <a:blip r:embed="rId3"/>
          <a:srcRect r="69351"/>
          <a:stretch/>
        </p:blipFill>
        <p:spPr>
          <a:xfrm>
            <a:off x="6775013" y="4567063"/>
            <a:ext cx="2368987" cy="229093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512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pPr algn="ctr"/>
            <a:r>
              <a:rPr lang="en-US" sz="2800" b="1" dirty="0" smtClean="0"/>
              <a:t>Summer Student Program in Microbiology, Infectious Diseases and Public Health Epidemiology</a:t>
            </a:r>
            <a:br>
              <a:rPr lang="en-US" sz="2800" b="1" dirty="0" smtClean="0"/>
            </a:br>
            <a:endParaRPr lang="en-US" sz="2800" b="1" dirty="0"/>
          </a:p>
        </p:txBody>
      </p:sp>
      <p:sp>
        <p:nvSpPr>
          <p:cNvPr id="3" name="Subtitle 2"/>
          <p:cNvSpPr>
            <a:spLocks noGrp="1"/>
          </p:cNvSpPr>
          <p:nvPr>
            <p:ph type="subTitle" idx="1"/>
          </p:nvPr>
        </p:nvSpPr>
        <p:spPr>
          <a:xfrm>
            <a:off x="0" y="4038600"/>
            <a:ext cx="9144000" cy="1752600"/>
          </a:xfrm>
        </p:spPr>
        <p:txBody>
          <a:bodyPr>
            <a:noAutofit/>
          </a:bodyPr>
          <a:lstStyle/>
          <a:p>
            <a:r>
              <a:rPr lang="en-US" sz="2100" dirty="0" smtClean="0"/>
              <a:t>Where: Virginia Common Wealth University</a:t>
            </a:r>
          </a:p>
          <a:p>
            <a:r>
              <a:rPr lang="en-US" sz="2100" dirty="0" smtClean="0"/>
              <a:t>What: Research in Infectious Diseases</a:t>
            </a:r>
          </a:p>
          <a:p>
            <a:r>
              <a:rPr lang="en-US" sz="2100" dirty="0" smtClean="0"/>
              <a:t>When: May 29, 2012-July 27, 2012</a:t>
            </a:r>
          </a:p>
          <a:p>
            <a:pPr algn="ctr"/>
            <a:r>
              <a:rPr lang="en-US" sz="2100" b="1" dirty="0" smtClean="0"/>
              <a:t>D</a:t>
            </a:r>
            <a:r>
              <a:rPr lang="en-US" sz="2100" b="1" dirty="0" smtClean="0"/>
              <a:t>eadline: March 20, 2012</a:t>
            </a:r>
          </a:p>
          <a:p>
            <a:pPr algn="ctr"/>
            <a:r>
              <a:rPr lang="en-US" sz="2100" dirty="0" smtClean="0"/>
              <a:t>Website: http://www.medschool.vcu.edu/research/summer/midph.html</a:t>
            </a:r>
            <a:endParaRPr lang="en-US" sz="2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0" y="1370895"/>
            <a:ext cx="3047999" cy="228670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924825"/>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Autofit/>
          </a:bodyPr>
          <a:lstStyle/>
          <a:p>
            <a:pPr algn="ctr"/>
            <a:r>
              <a:rPr lang="en-US" sz="6000" b="1" dirty="0" smtClean="0"/>
              <a:t>UCLA PREP</a:t>
            </a:r>
            <a:endParaRPr lang="en-US" sz="6000" b="1" dirty="0"/>
          </a:p>
        </p:txBody>
      </p:sp>
      <p:sp>
        <p:nvSpPr>
          <p:cNvPr id="3" name="Content Placeholder 2"/>
          <p:cNvSpPr>
            <a:spLocks noGrp="1"/>
          </p:cNvSpPr>
          <p:nvPr>
            <p:ph idx="1"/>
          </p:nvPr>
        </p:nvSpPr>
        <p:spPr/>
        <p:txBody>
          <a:bodyPr/>
          <a:lstStyle/>
          <a:p>
            <a:r>
              <a:rPr lang="en-US" dirty="0" smtClean="0"/>
              <a:t>What’s in it for </a:t>
            </a:r>
            <a:r>
              <a:rPr lang="en-US" i="1" dirty="0" smtClean="0"/>
              <a:t>YOU</a:t>
            </a:r>
            <a:r>
              <a:rPr lang="en-US" dirty="0" smtClean="0"/>
              <a:t>?</a:t>
            </a:r>
          </a:p>
          <a:p>
            <a:pPr lvl="1"/>
            <a:r>
              <a:rPr lang="en-US" dirty="0" smtClean="0"/>
              <a:t>Clinical </a:t>
            </a:r>
            <a:r>
              <a:rPr lang="en-US" dirty="0" err="1" smtClean="0"/>
              <a:t>Preceptorships</a:t>
            </a:r>
            <a:endParaRPr lang="en-US" dirty="0" smtClean="0"/>
          </a:p>
          <a:p>
            <a:pPr lvl="1"/>
            <a:r>
              <a:rPr lang="en-US" dirty="0" smtClean="0"/>
              <a:t>Career Guidance &amp; Personal Development</a:t>
            </a:r>
          </a:p>
          <a:p>
            <a:pPr lvl="1"/>
            <a:r>
              <a:rPr lang="en-US" dirty="0" smtClean="0"/>
              <a:t>Volunteer in underserved</a:t>
            </a:r>
          </a:p>
          <a:p>
            <a:pPr lvl="1"/>
            <a:r>
              <a:rPr lang="en-US" dirty="0" smtClean="0"/>
              <a:t>Stipend of $2000</a:t>
            </a:r>
          </a:p>
          <a:p>
            <a:pPr lvl="1"/>
            <a:r>
              <a:rPr lang="en-US" dirty="0" smtClean="0"/>
              <a:t>Networking</a:t>
            </a:r>
          </a:p>
          <a:p>
            <a:pPr lvl="1"/>
            <a:r>
              <a:rPr lang="en-US" dirty="0" smtClean="0"/>
              <a:t>Mentorship</a:t>
            </a:r>
            <a:endParaRPr lang="en-US" dirty="0"/>
          </a:p>
        </p:txBody>
      </p:sp>
      <p:pic>
        <p:nvPicPr>
          <p:cNvPr id="4" name="Picture 3"/>
          <p:cNvPicPr>
            <a:picLocks noChangeAspect="1"/>
          </p:cNvPicPr>
          <p:nvPr/>
        </p:nvPicPr>
        <p:blipFill>
          <a:blip r:embed="rId2"/>
          <a:stretch>
            <a:fillRect/>
          </a:stretch>
        </p:blipFill>
        <p:spPr>
          <a:xfrm>
            <a:off x="4951959" y="3893136"/>
            <a:ext cx="3734841" cy="24898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291591"/>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62000"/>
            <a:ext cx="8229600" cy="1066800"/>
          </a:xfrm>
        </p:spPr>
        <p:txBody>
          <a:bodyPr/>
          <a:lstStyle/>
          <a:p>
            <a:r>
              <a:rPr lang="en-US" b="1" dirty="0" smtClean="0"/>
              <a:t>UCLA PREP continued </a:t>
            </a:r>
            <a:endParaRPr lang="en-US" b="1" dirty="0"/>
          </a:p>
        </p:txBody>
      </p:sp>
      <p:sp>
        <p:nvSpPr>
          <p:cNvPr id="3" name="Content Placeholder 2"/>
          <p:cNvSpPr>
            <a:spLocks noGrp="1"/>
          </p:cNvSpPr>
          <p:nvPr>
            <p:ph idx="1"/>
          </p:nvPr>
        </p:nvSpPr>
        <p:spPr>
          <a:xfrm>
            <a:off x="0" y="2133600"/>
            <a:ext cx="8229600" cy="3622225"/>
          </a:xfrm>
        </p:spPr>
        <p:txBody>
          <a:bodyPr>
            <a:normAutofit/>
          </a:bodyPr>
          <a:lstStyle/>
          <a:p>
            <a:r>
              <a:rPr lang="en-US" sz="2400" dirty="0" smtClean="0"/>
              <a:t>Requirements</a:t>
            </a:r>
          </a:p>
          <a:p>
            <a:pPr lvl="1"/>
            <a:r>
              <a:rPr lang="en-US" sz="2400" dirty="0" smtClean="0"/>
              <a:t>2.5 GPA for sophomores &amp; 2.8 GPA for juniors and above</a:t>
            </a:r>
          </a:p>
          <a:p>
            <a:pPr lvl="1"/>
            <a:r>
              <a:rPr lang="en-US" sz="2400" dirty="0" smtClean="0"/>
              <a:t>Have a year of Biology or Chemistry</a:t>
            </a:r>
          </a:p>
          <a:p>
            <a:pPr marL="514350" indent="-457200"/>
            <a:r>
              <a:rPr lang="en-US" sz="2400" dirty="0" smtClean="0"/>
              <a:t>Where’s the application?</a:t>
            </a:r>
          </a:p>
          <a:p>
            <a:pPr marL="914400" lvl="1" indent="-457200"/>
            <a:r>
              <a:rPr lang="en-US" sz="2400" dirty="0" smtClean="0">
                <a:hlinkClick r:id="rId2"/>
              </a:rPr>
              <a:t>http://www.medstudent.ucla.edu/offices/aeo/prep.cfm</a:t>
            </a:r>
            <a:endParaRPr lang="en-US" sz="2400" dirty="0" smtClean="0"/>
          </a:p>
          <a:p>
            <a:pPr marL="914400" lvl="1" indent="-457200" algn="ctr">
              <a:buNone/>
            </a:pPr>
            <a:endParaRPr lang="en-US" sz="2400" b="1" dirty="0" smtClean="0"/>
          </a:p>
          <a:p>
            <a:pPr marL="914400" lvl="1" indent="-457200" algn="ctr">
              <a:buNone/>
            </a:pPr>
            <a:r>
              <a:rPr lang="en-US" sz="2400" b="1" dirty="0" smtClean="0"/>
              <a:t>Deadline: March 1st</a:t>
            </a:r>
          </a:p>
          <a:p>
            <a:endParaRPr lang="en-US" sz="2400" dirty="0" smtClean="0">
              <a:hlinkClick r:id="rId3"/>
            </a:endParaRPr>
          </a:p>
          <a:p>
            <a:endParaRPr lang="en-US" sz="2400" dirty="0" smtClean="0">
              <a:hlinkClick r:id="rId3"/>
            </a:endParaRPr>
          </a:p>
          <a:p>
            <a:pPr marL="457200" lvl="1" indent="0">
              <a:buNone/>
            </a:pPr>
            <a:endParaRPr lang="en-US" sz="2400" dirty="0" smtClean="0"/>
          </a:p>
        </p:txBody>
      </p:sp>
      <p:pic>
        <p:nvPicPr>
          <p:cNvPr id="4" name="Picture 3"/>
          <p:cNvPicPr>
            <a:picLocks noChangeAspect="1"/>
          </p:cNvPicPr>
          <p:nvPr/>
        </p:nvPicPr>
        <p:blipFill>
          <a:blip r:embed="rId4"/>
          <a:stretch>
            <a:fillRect/>
          </a:stretch>
        </p:blipFill>
        <p:spPr>
          <a:xfrm>
            <a:off x="0" y="0"/>
            <a:ext cx="2743202" cy="1828800"/>
          </a:xfrm>
          <a:prstGeom prst="rect">
            <a:avLst/>
          </a:prstGeom>
        </p:spPr>
      </p:pic>
      <p:pic>
        <p:nvPicPr>
          <p:cNvPr id="6" name="Picture 5"/>
          <p:cNvPicPr>
            <a:picLocks noChangeAspect="1"/>
          </p:cNvPicPr>
          <p:nvPr/>
        </p:nvPicPr>
        <p:blipFill>
          <a:blip r:embed="rId5"/>
          <a:stretch>
            <a:fillRect/>
          </a:stretch>
        </p:blipFill>
        <p:spPr>
          <a:xfrm>
            <a:off x="6346927" y="4993285"/>
            <a:ext cx="2797073" cy="186471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928502"/>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alphaModFix/>
            <a:lum bright="-43000" contrast="-61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3063"/>
            <a:ext cx="9168415" cy="68449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a:xfrm>
            <a:off x="0" y="21772"/>
            <a:ext cx="9144000" cy="1706562"/>
          </a:xfrm>
        </p:spPr>
        <p:txBody>
          <a:bodyPr>
            <a:normAutofit fontScale="90000"/>
          </a:bodyPr>
          <a:lstStyle/>
          <a:p>
            <a:pPr algn="ctr"/>
            <a:r>
              <a:rPr lang="en-US" b="1" dirty="0" smtClean="0">
                <a:solidFill>
                  <a:schemeClr val="bg1"/>
                </a:solidFill>
              </a:rPr>
              <a:t>Research in Molecular pharmacology and Therapeutics</a:t>
            </a:r>
            <a:br>
              <a:rPr lang="en-US" b="1" dirty="0" smtClean="0">
                <a:solidFill>
                  <a:schemeClr val="bg1"/>
                </a:solidFill>
              </a:rPr>
            </a:br>
            <a:r>
              <a:rPr lang="en-US" sz="2400" b="1" dirty="0" smtClean="0">
                <a:solidFill>
                  <a:schemeClr val="bg1"/>
                </a:solidFill>
              </a:rPr>
              <a:t>WEBSITE: http://www.stritch.luc.edu/depts/pharmacology/index.cfm</a:t>
            </a:r>
            <a:endParaRPr lang="en-US" sz="2400" b="1" dirty="0">
              <a:solidFill>
                <a:schemeClr val="bg1"/>
              </a:solidFill>
            </a:endParaRPr>
          </a:p>
        </p:txBody>
      </p:sp>
      <p:sp>
        <p:nvSpPr>
          <p:cNvPr id="3" name="Content Placeholder 2"/>
          <p:cNvSpPr>
            <a:spLocks noGrp="1"/>
          </p:cNvSpPr>
          <p:nvPr>
            <p:ph sz="half" idx="1"/>
          </p:nvPr>
        </p:nvSpPr>
        <p:spPr>
          <a:xfrm>
            <a:off x="0" y="1981200"/>
            <a:ext cx="4724400" cy="4525963"/>
          </a:xfrm>
        </p:spPr>
        <p:txBody>
          <a:bodyPr>
            <a:noAutofit/>
          </a:bodyPr>
          <a:lstStyle/>
          <a:p>
            <a:r>
              <a:rPr lang="en-US" sz="2200" dirty="0" smtClean="0">
                <a:solidFill>
                  <a:schemeClr val="bg1"/>
                </a:solidFill>
              </a:rPr>
              <a:t>WHERE:  Loyola university  in Chicago, Illinois </a:t>
            </a:r>
          </a:p>
          <a:p>
            <a:r>
              <a:rPr lang="en-US" sz="2200" dirty="0" smtClean="0">
                <a:solidFill>
                  <a:schemeClr val="bg1"/>
                </a:solidFill>
              </a:rPr>
              <a:t>DURATION: 10 week program, may 29</a:t>
            </a:r>
            <a:r>
              <a:rPr lang="en-US" sz="2200" baseline="30000" dirty="0" smtClean="0">
                <a:solidFill>
                  <a:schemeClr val="bg1"/>
                </a:solidFill>
              </a:rPr>
              <a:t>th</a:t>
            </a:r>
            <a:r>
              <a:rPr lang="en-US" sz="2200" dirty="0" smtClean="0">
                <a:solidFill>
                  <a:schemeClr val="bg1"/>
                </a:solidFill>
              </a:rPr>
              <a:t> – August 3</a:t>
            </a:r>
            <a:r>
              <a:rPr lang="en-US" sz="2200" baseline="30000" dirty="0" smtClean="0">
                <a:solidFill>
                  <a:schemeClr val="bg1"/>
                </a:solidFill>
              </a:rPr>
              <a:t>rd</a:t>
            </a:r>
            <a:r>
              <a:rPr lang="en-US" sz="2200" dirty="0" smtClean="0">
                <a:solidFill>
                  <a:schemeClr val="bg1"/>
                </a:solidFill>
              </a:rPr>
              <a:t> 20102</a:t>
            </a:r>
          </a:p>
          <a:p>
            <a:r>
              <a:rPr lang="en-US" sz="2200" dirty="0" smtClean="0">
                <a:solidFill>
                  <a:schemeClr val="bg1"/>
                </a:solidFill>
              </a:rPr>
              <a:t>WHAT: practical laboratory research experience  mentored by faculty members of the department of molecular pharmacology and therapeutics. At the end of the 10 weeks each student will provide an oral presentation of their work to the department</a:t>
            </a:r>
            <a:endParaRPr lang="en-US" sz="2200" dirty="0">
              <a:solidFill>
                <a:schemeClr val="bg1"/>
              </a:solidFill>
            </a:endParaRPr>
          </a:p>
        </p:txBody>
      </p:sp>
      <p:sp>
        <p:nvSpPr>
          <p:cNvPr id="4" name="Content Placeholder 3"/>
          <p:cNvSpPr>
            <a:spLocks noGrp="1"/>
          </p:cNvSpPr>
          <p:nvPr>
            <p:ph sz="half" idx="2"/>
          </p:nvPr>
        </p:nvSpPr>
        <p:spPr>
          <a:xfrm>
            <a:off x="4495800" y="2057401"/>
            <a:ext cx="4648200" cy="4038600"/>
          </a:xfrm>
        </p:spPr>
        <p:txBody>
          <a:bodyPr>
            <a:noAutofit/>
          </a:bodyPr>
          <a:lstStyle/>
          <a:p>
            <a:r>
              <a:rPr lang="en-US" sz="2200" dirty="0" smtClean="0">
                <a:solidFill>
                  <a:schemeClr val="bg1"/>
                </a:solidFill>
              </a:rPr>
              <a:t>REQUIREMENTS: transcript, 2 letters of recommendation  and an essay indicating how this experience would help your career goals</a:t>
            </a:r>
          </a:p>
          <a:p>
            <a:r>
              <a:rPr lang="en-US" sz="2200" dirty="0" smtClean="0">
                <a:solidFill>
                  <a:schemeClr val="bg1"/>
                </a:solidFill>
              </a:rPr>
              <a:t>COMPENSATION: stipend of $3,500 (this can be used for room, broad, or travel expenses)</a:t>
            </a:r>
          </a:p>
          <a:p>
            <a:r>
              <a:rPr lang="en-US" sz="2200" dirty="0" smtClean="0">
                <a:solidFill>
                  <a:schemeClr val="bg1"/>
                </a:solidFill>
              </a:rPr>
              <a:t>ELIGIBILITY: U.S citizen or permanent resident, rising seniors or recent graduates</a:t>
            </a:r>
          </a:p>
        </p:txBody>
      </p:sp>
      <p:sp>
        <p:nvSpPr>
          <p:cNvPr id="6" name="TextBox 5"/>
          <p:cNvSpPr txBox="1"/>
          <p:nvPr/>
        </p:nvSpPr>
        <p:spPr>
          <a:xfrm>
            <a:off x="3505200" y="6324600"/>
            <a:ext cx="5638800" cy="707886"/>
          </a:xfrm>
          <a:prstGeom prst="rect">
            <a:avLst/>
          </a:prstGeom>
          <a:noFill/>
        </p:spPr>
        <p:txBody>
          <a:bodyPr wrap="square" rtlCol="0">
            <a:spAutoFit/>
          </a:bodyPr>
          <a:lstStyle/>
          <a:p>
            <a:pPr algn="ctr"/>
            <a:r>
              <a:rPr lang="en-US" sz="2000" b="1" dirty="0" smtClean="0">
                <a:solidFill>
                  <a:srgbClr val="FFFF00"/>
                </a:solidFill>
              </a:rPr>
              <a:t>DEADLINE: 12:01 a.m. March 9, 2012</a:t>
            </a:r>
          </a:p>
          <a:p>
            <a:pPr algn="ctr"/>
            <a:endParaRPr lang="en-US" sz="200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0690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AutoShape 2" descr="https://docs.google.com/a/unchosa.org/viewer?pid=explorer&amp;srcid=0B41_gDgHENCFNzAyMTAyYTItZmI2Yi00Nzk4LTgyNWItZThjNTZhN2VjNmQ2&amp;chrome=true&amp;docid=fe2e3b8f9fcdad51f642eb63c9006fd4%7Ccc6a970a8f011f5c1544f551903f8e0e&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ttps://docs.google.com/a/unchosa.org/viewer?pid=explorer&amp;srcid=0B41_gDgHENCFNzAyMTAyYTItZmI2Yi00Nzk4LTgyNWItZThjNTZhN2VjNmQ2&amp;chrome=true&amp;docid=fe2e3b8f9fcdad51f642eb63c9006fd4%7Ccc6a970a8f011f5c1544f551903f8e0e&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ummer at VCU.png"/>
          <p:cNvPicPr>
            <a:picLocks noChangeAspect="1"/>
          </p:cNvPicPr>
          <p:nvPr/>
        </p:nvPicPr>
        <p:blipFill>
          <a:blip r:embed="rId2" cstate="print"/>
          <a:stretch>
            <a:fillRect/>
          </a:stretch>
        </p:blipFill>
        <p:spPr>
          <a:xfrm>
            <a:off x="1524000" y="-304800"/>
            <a:ext cx="5410200" cy="71840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http://upload.wikimedia.org/wikipedia/en/b/be/VCU_Shafer_Court_letters_by_Jeff_Auth.jpg"/>
          <p:cNvPicPr>
            <a:picLocks noChangeAspect="1" noChangeArrowheads="1"/>
          </p:cNvPicPr>
          <p:nvPr/>
        </p:nvPicPr>
        <p:blipFill>
          <a:blip r:embed="rId2" cstate="print">
            <a:lum bright="-4000" contrast="-59000"/>
          </a:blip>
          <a:srcRec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0" y="228600"/>
            <a:ext cx="9144000" cy="1066800"/>
          </a:xfrm>
        </p:spPr>
        <p:txBody>
          <a:bodyPr>
            <a:noAutofit/>
          </a:bodyPr>
          <a:lstStyle/>
          <a:p>
            <a:pPr algn="ctr"/>
            <a:r>
              <a:rPr lang="en-US" sz="4800" b="1" dirty="0" smtClean="0">
                <a:solidFill>
                  <a:srgbClr val="FFFF00"/>
                </a:solidFill>
              </a:rPr>
              <a:t>SAEP- Summer Academic Enrichment Program</a:t>
            </a:r>
            <a:endParaRPr lang="en-US" sz="4800" b="1" dirty="0">
              <a:solidFill>
                <a:srgbClr val="FFFF00"/>
              </a:solidFill>
            </a:endParaRPr>
          </a:p>
        </p:txBody>
      </p:sp>
      <p:sp>
        <p:nvSpPr>
          <p:cNvPr id="5" name="Content Placeholder 4"/>
          <p:cNvSpPr>
            <a:spLocks noGrp="1"/>
          </p:cNvSpPr>
          <p:nvPr>
            <p:ph sz="half" idx="1"/>
          </p:nvPr>
        </p:nvSpPr>
        <p:spPr>
          <a:xfrm>
            <a:off x="457200" y="1600201"/>
            <a:ext cx="4038600" cy="4114800"/>
          </a:xfrm>
        </p:spPr>
        <p:txBody>
          <a:bodyPr/>
          <a:lstStyle/>
          <a:p>
            <a:r>
              <a:rPr lang="en-US" b="1" dirty="0" smtClean="0">
                <a:solidFill>
                  <a:schemeClr val="bg1"/>
                </a:solidFill>
              </a:rPr>
              <a:t>Location: Richmond, VA at </a:t>
            </a:r>
            <a:r>
              <a:rPr lang="en-US" b="1" dirty="0" err="1" smtClean="0">
                <a:solidFill>
                  <a:schemeClr val="bg1"/>
                </a:solidFill>
              </a:rPr>
              <a:t>Virgina</a:t>
            </a:r>
            <a:r>
              <a:rPr lang="en-US" b="1" dirty="0" smtClean="0">
                <a:solidFill>
                  <a:schemeClr val="bg1"/>
                </a:solidFill>
              </a:rPr>
              <a:t> Common Wealth University Medical College</a:t>
            </a:r>
          </a:p>
          <a:p>
            <a:r>
              <a:rPr lang="en-US" b="1" dirty="0" smtClean="0">
                <a:solidFill>
                  <a:schemeClr val="bg1"/>
                </a:solidFill>
              </a:rPr>
              <a:t>Compensation: Yes! Housing and Stipend</a:t>
            </a:r>
          </a:p>
          <a:p>
            <a:r>
              <a:rPr lang="en-US" b="1" dirty="0" smtClean="0">
                <a:solidFill>
                  <a:schemeClr val="bg1"/>
                </a:solidFill>
              </a:rPr>
              <a:t>Website: www.dhsd.vcu.edu</a:t>
            </a:r>
          </a:p>
          <a:p>
            <a:pPr>
              <a:buNone/>
            </a:pPr>
            <a:endParaRPr lang="en-US" b="1" dirty="0" smtClean="0"/>
          </a:p>
          <a:p>
            <a:pPr>
              <a:buNone/>
            </a:pPr>
            <a:endParaRPr lang="en-US" b="1" dirty="0" smtClean="0"/>
          </a:p>
        </p:txBody>
      </p:sp>
      <p:sp>
        <p:nvSpPr>
          <p:cNvPr id="7" name="TextBox 6"/>
          <p:cNvSpPr txBox="1"/>
          <p:nvPr/>
        </p:nvSpPr>
        <p:spPr>
          <a:xfrm>
            <a:off x="5181600" y="1524000"/>
            <a:ext cx="3505200" cy="5539979"/>
          </a:xfrm>
          <a:prstGeom prst="rect">
            <a:avLst/>
          </a:prstGeom>
          <a:noFill/>
        </p:spPr>
        <p:txBody>
          <a:bodyPr wrap="square" rtlCol="0">
            <a:spAutoFit/>
          </a:bodyPr>
          <a:lstStyle/>
          <a:p>
            <a:pPr>
              <a:buFont typeface="Arial" pitchFamily="34" charset="0"/>
              <a:buChar char="•"/>
            </a:pPr>
            <a:endParaRPr lang="en-US" b="1" dirty="0"/>
          </a:p>
          <a:p>
            <a:pPr>
              <a:buFont typeface="Arial" pitchFamily="34" charset="0"/>
              <a:buChar char="•"/>
            </a:pPr>
            <a:r>
              <a:rPr lang="en-US" sz="2800" b="1" dirty="0" smtClean="0">
                <a:solidFill>
                  <a:schemeClr val="bg1"/>
                </a:solidFill>
              </a:rPr>
              <a:t>General Info: graduate level course work in either medicine, dentistry, physical therapy or pharmacy. Test skills, admissions workshops, exam reviews</a:t>
            </a:r>
          </a:p>
          <a:p>
            <a:endParaRPr lang="en-US" sz="2800" b="1" dirty="0" smtClean="0"/>
          </a:p>
          <a:p>
            <a:r>
              <a:rPr lang="en-US" sz="2800" b="1" dirty="0" smtClean="0"/>
              <a:t> </a:t>
            </a:r>
            <a:endParaRPr lang="en-US" sz="2800" b="1" dirty="0"/>
          </a:p>
        </p:txBody>
      </p:sp>
      <p:sp>
        <p:nvSpPr>
          <p:cNvPr id="8" name="TextBox 7"/>
          <p:cNvSpPr txBox="1"/>
          <p:nvPr/>
        </p:nvSpPr>
        <p:spPr>
          <a:xfrm>
            <a:off x="0" y="6150114"/>
            <a:ext cx="8382000" cy="707886"/>
          </a:xfrm>
          <a:prstGeom prst="rect">
            <a:avLst/>
          </a:prstGeom>
          <a:noFill/>
        </p:spPr>
        <p:txBody>
          <a:bodyPr wrap="square" rtlCol="0">
            <a:spAutoFit/>
          </a:bodyPr>
          <a:lstStyle/>
          <a:p>
            <a:pPr algn="ctr"/>
            <a:r>
              <a:rPr lang="en-US" sz="4000" b="1" dirty="0" smtClean="0">
                <a:solidFill>
                  <a:srgbClr val="FF0000"/>
                </a:solidFill>
              </a:rPr>
              <a:t>DEADLINE: March 1</a:t>
            </a:r>
            <a:r>
              <a:rPr lang="en-US" sz="4000" b="1" baseline="30000" dirty="0" smtClean="0">
                <a:solidFill>
                  <a:srgbClr val="FF0000"/>
                </a:solidFill>
              </a:rPr>
              <a:t>st</a:t>
            </a:r>
            <a:endParaRPr lang="en-US" sz="40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371600"/>
          </a:xfrm>
        </p:spPr>
        <p:txBody>
          <a:bodyPr>
            <a:normAutofit/>
          </a:bodyPr>
          <a:lstStyle/>
          <a:p>
            <a:pPr algn="ctr"/>
            <a:r>
              <a:rPr lang="en-US" sz="4000"/>
              <a:t>Missouri University Summer Research Internship In Medical Sciences</a:t>
            </a:r>
          </a:p>
        </p:txBody>
      </p:sp>
      <p:sp>
        <p:nvSpPr>
          <p:cNvPr id="2051" name="Content Placeholder 4"/>
          <p:cNvSpPr>
            <a:spLocks noGrp="1"/>
          </p:cNvSpPr>
          <p:nvPr>
            <p:ph sz="half" idx="1"/>
          </p:nvPr>
        </p:nvSpPr>
        <p:spPr>
          <a:xfrm>
            <a:off x="0" y="1447800"/>
            <a:ext cx="5102352" cy="5852160"/>
          </a:xfrm>
        </p:spPr>
        <p:txBody>
          <a:bodyPr/>
          <a:lstStyle/>
          <a:p>
            <a:r>
              <a:rPr lang="en-US" sz="1600"/>
              <a:t>“The objective of the program is to recruit underrepresented racial and ethnic groups to the medical school with the goal of improving diversity and inclusion in the clinical medicine workforce.”</a:t>
            </a:r>
          </a:p>
          <a:p>
            <a:r>
              <a:rPr lang="en-US" sz="1600"/>
              <a:t>9 Week Program (Wednesday, May 30, 2012 – Friday, July 27, 2012) with travel days being Tuesday, May 29, and Saturday, July 28</a:t>
            </a:r>
          </a:p>
          <a:p>
            <a:r>
              <a:rPr lang="en-US" sz="1600"/>
              <a:t>Will live on campus in air-conditioned housing (double rooms), full meal plan covered by the program</a:t>
            </a:r>
          </a:p>
          <a:p>
            <a:r>
              <a:rPr lang="en-US" sz="1600"/>
              <a:t>Interns provided with funds to cover one hour of academic/research credit, travel to and from Colombia, and a $3400 stipend</a:t>
            </a:r>
          </a:p>
          <a:p>
            <a:r>
              <a:rPr lang="en-US" sz="1600"/>
              <a:t>Students work on own research project under guidance of MU School of Medicine faculty mentor and will present results at a poster forum at end of summer (July 26)</a:t>
            </a:r>
          </a:p>
          <a:p>
            <a:pPr>
              <a:buNone/>
            </a:pPr>
            <a:r>
              <a:rPr lang="en-US" sz="1600" b="1"/>
              <a:t>Deadline: March 16, 2012</a:t>
            </a:r>
          </a:p>
          <a:p>
            <a:pPr>
              <a:buNone/>
            </a:pPr>
            <a:r>
              <a:rPr lang="en-US" sz="1600" b="1">
                <a:hlinkClick r:id="rId3"/>
              </a:rPr>
              <a:t>http://medicine.missouri.edu/internship/</a:t>
            </a:r>
            <a:endParaRPr lang="en-US" sz="1600" b="1"/>
          </a:p>
          <a:p>
            <a:endParaRPr lang="en-US" sz="2000"/>
          </a:p>
        </p:txBody>
      </p:sp>
      <p:pic>
        <p:nvPicPr>
          <p:cNvPr id="2053" name="Picture 6" descr="images.jpg"/>
          <p:cNvPicPr>
            <a:picLocks noChangeAspect="1"/>
          </p:cNvPicPr>
          <p:nvPr/>
        </p:nvPicPr>
        <p:blipFill>
          <a:blip r:embed="rId4"/>
          <a:srcRect/>
          <a:stretch>
            <a:fillRect/>
          </a:stretch>
        </p:blipFill>
        <p:spPr bwMode="auto">
          <a:xfrm>
            <a:off x="5029200" y="2133600"/>
            <a:ext cx="1524000" cy="1333500"/>
          </a:xfrm>
          <a:prstGeom prst="rect">
            <a:avLst/>
          </a:prstGeom>
          <a:noFill/>
          <a:ln w="9525">
            <a:noFill/>
            <a:miter lim="800000"/>
            <a:headEnd/>
            <a:tailEnd/>
          </a:ln>
        </p:spPr>
      </p:pic>
      <p:pic>
        <p:nvPicPr>
          <p:cNvPr id="2054" name="Picture 7" descr="images (1).jpg"/>
          <p:cNvPicPr>
            <a:picLocks noChangeAspect="1"/>
          </p:cNvPicPr>
          <p:nvPr/>
        </p:nvPicPr>
        <p:blipFill>
          <a:blip r:embed="rId5"/>
          <a:srcRect/>
          <a:stretch>
            <a:fillRect/>
          </a:stretch>
        </p:blipFill>
        <p:spPr bwMode="auto">
          <a:xfrm>
            <a:off x="5257800" y="3581400"/>
            <a:ext cx="1562100" cy="2924175"/>
          </a:xfrm>
          <a:prstGeom prst="rect">
            <a:avLst/>
          </a:prstGeom>
          <a:noFill/>
          <a:ln w="9525">
            <a:noFill/>
            <a:miter lim="800000"/>
            <a:headEnd/>
            <a:tailEnd/>
          </a:ln>
        </p:spPr>
      </p:pic>
      <p:pic>
        <p:nvPicPr>
          <p:cNvPr id="2055" name="Picture 8" descr="images (2).jpg"/>
          <p:cNvPicPr>
            <a:picLocks noChangeAspect="1"/>
          </p:cNvPicPr>
          <p:nvPr/>
        </p:nvPicPr>
        <p:blipFill>
          <a:blip r:embed="rId6"/>
          <a:srcRect/>
          <a:stretch>
            <a:fillRect/>
          </a:stretch>
        </p:blipFill>
        <p:spPr bwMode="auto">
          <a:xfrm>
            <a:off x="7086600" y="1905000"/>
            <a:ext cx="1752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6800"/>
          </a:xfrm>
        </p:spPr>
        <p:txBody>
          <a:bodyPr>
            <a:normAutofit fontScale="90000"/>
          </a:bodyPr>
          <a:lstStyle/>
          <a:p>
            <a:pPr algn="ctr"/>
            <a:r>
              <a:rPr lang="en-US" b="1" dirty="0" smtClean="0"/>
              <a:t>Case CFAR Minority HIV Research Training Program (MHRTP)</a:t>
            </a:r>
            <a:endParaRPr lang="en-US" dirty="0"/>
          </a:p>
        </p:txBody>
      </p:sp>
      <p:sp>
        <p:nvSpPr>
          <p:cNvPr id="5" name="Content Placeholder 4"/>
          <p:cNvSpPr>
            <a:spLocks noGrp="1"/>
          </p:cNvSpPr>
          <p:nvPr>
            <p:ph sz="half" idx="1"/>
          </p:nvPr>
        </p:nvSpPr>
        <p:spPr>
          <a:xfrm>
            <a:off x="533400" y="1752600"/>
            <a:ext cx="4495800" cy="5105400"/>
          </a:xfrm>
        </p:spPr>
        <p:txBody>
          <a:bodyPr>
            <a:normAutofit fontScale="92500" lnSpcReduction="10000"/>
          </a:bodyPr>
          <a:lstStyle/>
          <a:p>
            <a:r>
              <a:rPr lang="en-US" sz="2400" dirty="0" smtClean="0"/>
              <a:t>Research program for undergraduate students interested in doing research on HIV/AIDs</a:t>
            </a:r>
          </a:p>
          <a:p>
            <a:r>
              <a:rPr lang="en-US" sz="2400" dirty="0" smtClean="0"/>
              <a:t>Cape Fear Research Center in Cleveland, Ohio</a:t>
            </a:r>
          </a:p>
          <a:p>
            <a:r>
              <a:rPr lang="en-US" sz="2400" dirty="0" smtClean="0"/>
              <a:t>$3500 stipend (duration of 8 weeks)</a:t>
            </a:r>
          </a:p>
          <a:p>
            <a:r>
              <a:rPr lang="en-US" sz="2400" dirty="0" smtClean="0"/>
              <a:t>Up to $1000 additional is available to be applied towards travel to and from Cleveland, or towards on-campus housing</a:t>
            </a:r>
          </a:p>
          <a:p>
            <a:pPr>
              <a:buNone/>
            </a:pPr>
            <a:r>
              <a:rPr lang="en-US" sz="2400" b="1" dirty="0" smtClean="0"/>
              <a:t>Deadline: February 10, 2012</a:t>
            </a:r>
          </a:p>
          <a:p>
            <a:pPr>
              <a:buNone/>
            </a:pPr>
            <a:r>
              <a:rPr lang="en-US" sz="2400" dirty="0" smtClean="0">
                <a:solidFill>
                  <a:schemeClr val="accent2">
                    <a:lumMod val="50000"/>
                  </a:schemeClr>
                </a:solidFill>
                <a:hlinkClick r:id="rId2"/>
              </a:rPr>
              <a:t>http://cfar.case.edu/mhrtpprogram.htm</a:t>
            </a:r>
            <a:r>
              <a:rPr lang="en-US" sz="2400" dirty="0" smtClean="0">
                <a:solidFill>
                  <a:schemeClr val="accent2">
                    <a:lumMod val="50000"/>
                  </a:schemeClr>
                </a:solidFill>
              </a:rPr>
              <a:t> </a:t>
            </a:r>
            <a:endParaRPr lang="en-US" sz="2400" dirty="0">
              <a:solidFill>
                <a:schemeClr val="accent2">
                  <a:lumMod val="50000"/>
                </a:schemeClr>
              </a:solidFill>
            </a:endParaRPr>
          </a:p>
        </p:txBody>
      </p:sp>
      <p:pic>
        <p:nvPicPr>
          <p:cNvPr id="7" name="Content Placeholder 6" descr="hiv-research-12213n.gif"/>
          <p:cNvPicPr>
            <a:picLocks noGrp="1" noChangeAspect="1"/>
          </p:cNvPicPr>
          <p:nvPr>
            <p:ph sz="half" idx="2"/>
          </p:nvPr>
        </p:nvPicPr>
        <p:blipFill>
          <a:blip r:embed="rId3" cstate="print"/>
          <a:srcRect l="-41505" r="-41505"/>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8229600" cy="1066800"/>
          </a:xfrm>
        </p:spPr>
        <p:txBody>
          <a:bodyPr>
            <a:normAutofit fontScale="90000"/>
          </a:bodyPr>
          <a:lstStyle/>
          <a:p>
            <a:pPr algn="ctr"/>
            <a:r>
              <a:rPr lang="en-US" b="1" dirty="0" smtClean="0"/>
              <a:t>Health </a:t>
            </a:r>
            <a:r>
              <a:rPr lang="en-US" b="1" dirty="0"/>
              <a:t>Career Connection Paid Summer Internship </a:t>
            </a:r>
            <a:endParaRPr lang="en-US" dirty="0"/>
          </a:p>
        </p:txBody>
      </p:sp>
      <p:sp>
        <p:nvSpPr>
          <p:cNvPr id="5" name="Content Placeholder 4"/>
          <p:cNvSpPr>
            <a:spLocks noGrp="1"/>
          </p:cNvSpPr>
          <p:nvPr>
            <p:ph idx="1"/>
          </p:nvPr>
        </p:nvSpPr>
        <p:spPr>
          <a:xfrm>
            <a:off x="304800" y="1828800"/>
            <a:ext cx="8229600" cy="4325112"/>
          </a:xfrm>
        </p:spPr>
        <p:txBody>
          <a:bodyPr>
            <a:noAutofit/>
          </a:bodyPr>
          <a:lstStyle/>
          <a:p>
            <a:r>
              <a:rPr lang="en-US" sz="2000" dirty="0" smtClean="0"/>
              <a:t>Paid summer internship ($3,000-$4,000 stipend)</a:t>
            </a:r>
          </a:p>
          <a:p>
            <a:r>
              <a:rPr lang="en-US" sz="2000" dirty="0" smtClean="0"/>
              <a:t>Ten weeks, full-time (40 hours /week)</a:t>
            </a:r>
          </a:p>
          <a:p>
            <a:r>
              <a:rPr lang="en-US" sz="2000" dirty="0" smtClean="0"/>
              <a:t> Internship placement in one of HCC Regions: Northern California, Southern California, Central Valley, Coachella Valley, New England, New York/New Jersey and North Carolina.</a:t>
            </a:r>
          </a:p>
          <a:p>
            <a:r>
              <a:rPr lang="en-US" sz="2000" dirty="0" smtClean="0"/>
              <a:t>An apprenticeship model enables interns to have a dedicated project to complete while preceptors and HCC staff provide guidance and mentoring</a:t>
            </a:r>
          </a:p>
          <a:p>
            <a:r>
              <a:rPr lang="en-US" sz="2000" dirty="0" smtClean="0"/>
              <a:t>Professional development workshops and internship site tours</a:t>
            </a:r>
          </a:p>
          <a:p>
            <a:r>
              <a:rPr lang="en-US" sz="2000" dirty="0" smtClean="0"/>
              <a:t>Lifetime membership to HCC Alumni Association and access to HCC’s vast network of health professionals</a:t>
            </a:r>
          </a:p>
          <a:p>
            <a:r>
              <a:rPr lang="en-US" sz="2000" dirty="0" smtClean="0"/>
              <a:t>Connection to health-related job opportunities</a:t>
            </a:r>
          </a:p>
          <a:p>
            <a:endParaRPr lang="en-US" sz="2000" dirty="0"/>
          </a:p>
          <a:p>
            <a:pPr algn="ctr">
              <a:buNone/>
            </a:pPr>
            <a:r>
              <a:rPr lang="en-US" sz="2000" b="1" dirty="0" smtClean="0"/>
              <a:t>Deadline: Feb 6</a:t>
            </a:r>
            <a:r>
              <a:rPr lang="en-US" sz="2000" b="1" baseline="30000" dirty="0" smtClean="0"/>
              <a:t>th</a:t>
            </a:r>
            <a:r>
              <a:rPr lang="en-US" sz="2000" b="1" dirty="0" smtClean="0"/>
              <a:t>, 2012</a:t>
            </a:r>
          </a:p>
          <a:p>
            <a:pPr algn="ctr">
              <a:buNone/>
            </a:pPr>
            <a:r>
              <a:rPr lang="en-US" sz="2000" b="1" dirty="0" smtClean="0">
                <a:hlinkClick r:id="rId2"/>
              </a:rPr>
              <a:t>www.healthcareers.org</a:t>
            </a:r>
            <a:endParaRPr lang="en-US" sz="2000" b="1" dirty="0" smtClean="0"/>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Opportunities</a:t>
            </a:r>
            <a:endParaRPr lang="en-US" dirty="0"/>
          </a:p>
        </p:txBody>
      </p:sp>
      <p:sp>
        <p:nvSpPr>
          <p:cNvPr id="3" name="Content Placeholder 2"/>
          <p:cNvSpPr>
            <a:spLocks noGrp="1"/>
          </p:cNvSpPr>
          <p:nvPr>
            <p:ph idx="1"/>
          </p:nvPr>
        </p:nvSpPr>
        <p:spPr/>
        <p:txBody>
          <a:bodyPr/>
          <a:lstStyle/>
          <a:p>
            <a:r>
              <a:rPr lang="en-US" b="1" dirty="0" smtClean="0"/>
              <a:t>“It’s June  1</a:t>
            </a:r>
            <a:r>
              <a:rPr lang="en-US" b="1" baseline="30000" dirty="0" smtClean="0"/>
              <a:t>st</a:t>
            </a:r>
            <a:r>
              <a:rPr lang="en-US" b="1" dirty="0" smtClean="0"/>
              <a:t> 2012, What should  I be looking forward to this summer?”</a:t>
            </a:r>
          </a:p>
          <a:p>
            <a:r>
              <a:rPr lang="en-US" dirty="0" smtClean="0"/>
              <a:t>Freshmen and Sophomores</a:t>
            </a:r>
          </a:p>
          <a:p>
            <a:pPr lvl="1"/>
            <a:r>
              <a:rPr lang="en-US" dirty="0" smtClean="0"/>
              <a:t>Attend </a:t>
            </a:r>
            <a:r>
              <a:rPr lang="en-US" dirty="0"/>
              <a:t>a summer program which provides either exposure to the health professions or research </a:t>
            </a:r>
            <a:r>
              <a:rPr lang="en-US" dirty="0" smtClean="0"/>
              <a:t>experience</a:t>
            </a:r>
          </a:p>
          <a:p>
            <a:r>
              <a:rPr lang="en-US" dirty="0" smtClean="0"/>
              <a:t>Juniors – who are applying</a:t>
            </a:r>
          </a:p>
          <a:p>
            <a:pPr lvl="2"/>
            <a:r>
              <a:rPr lang="en-US" dirty="0" smtClean="0"/>
              <a:t>AMCAS Application Preparation</a:t>
            </a:r>
          </a:p>
          <a:p>
            <a:pPr lvl="2"/>
            <a:r>
              <a:rPr lang="en-US" dirty="0" smtClean="0"/>
              <a:t>Should already have taken the MCAT by this point! </a:t>
            </a:r>
            <a:r>
              <a:rPr lang="en-US" dirty="0"/>
              <a:t> </a:t>
            </a:r>
            <a:r>
              <a:rPr lang="en-US" dirty="0" smtClean="0"/>
              <a:t>If you have and did not like your score, determine whether you need to re-take it</a:t>
            </a:r>
          </a:p>
          <a:p>
            <a:pPr lvl="3"/>
            <a:r>
              <a:rPr lang="en-US" dirty="0" smtClean="0"/>
              <a:t>This is a more comprehensive topic that we will discuss at a later date.</a:t>
            </a:r>
          </a:p>
          <a:p>
            <a:pPr lvl="2"/>
            <a:endParaRPr lang="en-US" dirty="0"/>
          </a:p>
        </p:txBody>
      </p:sp>
      <p:sp>
        <p:nvSpPr>
          <p:cNvPr id="4" name="TextBox 3"/>
          <p:cNvSpPr txBox="1"/>
          <p:nvPr/>
        </p:nvSpPr>
        <p:spPr>
          <a:xfrm>
            <a:off x="685800" y="6248400"/>
            <a:ext cx="4343400" cy="246221"/>
          </a:xfrm>
          <a:prstGeom prst="rect">
            <a:avLst/>
          </a:prstGeom>
          <a:noFill/>
        </p:spPr>
        <p:txBody>
          <a:bodyPr wrap="square" rtlCol="0">
            <a:spAutoFit/>
          </a:bodyPr>
          <a:lstStyle/>
          <a:p>
            <a:r>
              <a:rPr lang="en-US" sz="1000" dirty="0">
                <a:hlinkClick r:id="rId2"/>
              </a:rPr>
              <a:t>http://www.xula.edu/premed/PMInfo/a.AppSeries/a.IndexApp.htm</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14759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rmAutofit fontScale="90000"/>
          </a:bodyPr>
          <a:lstStyle/>
          <a:p>
            <a:pPr algn="ctr"/>
            <a:r>
              <a:rPr lang="en-US" b="1" dirty="0" smtClean="0"/>
              <a:t>Summer Undergraduate Research in Pharmacology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The Summer Undergraduate Research Program provides "hands on" research experience for sophomores and juniors in the area of molecular pharmacology. </a:t>
            </a:r>
          </a:p>
          <a:p>
            <a:r>
              <a:rPr lang="en-US" dirty="0" smtClean="0"/>
              <a:t>The program begins May 29th, 2012 and runs for ten weeks, ending no later than August 3rd, 2012.</a:t>
            </a:r>
          </a:p>
          <a:p>
            <a:r>
              <a:rPr lang="en-US" dirty="0" smtClean="0"/>
              <a:t>Where: Case Western Reserve University Cleveland, Ohio</a:t>
            </a:r>
          </a:p>
          <a:p>
            <a:r>
              <a:rPr lang="en-US" dirty="0" smtClean="0"/>
              <a:t>Compensation: Stipends of $3,000 will be awarded to all participants. Lodging and food allowance will also be provided.</a:t>
            </a:r>
          </a:p>
          <a:p>
            <a:pPr algn="ctr">
              <a:buNone/>
            </a:pPr>
            <a:r>
              <a:rPr lang="en-US" b="1" dirty="0" smtClean="0"/>
              <a:t>Deadline: February 17</a:t>
            </a:r>
            <a:r>
              <a:rPr lang="en-US" b="1" baseline="30000" dirty="0" smtClean="0"/>
              <a:t>th</a:t>
            </a:r>
            <a:r>
              <a:rPr lang="en-US" b="1" dirty="0" smtClean="0"/>
              <a:t>, 2012</a:t>
            </a:r>
          </a:p>
          <a:p>
            <a:pPr algn="ctr">
              <a:buNone/>
            </a:pPr>
            <a:r>
              <a:rPr lang="en-US" b="1" smtClean="0">
                <a:hlinkClick r:id="rId2"/>
              </a:rPr>
              <a:t>http://pharmacology.case.edu/education/surp.aspx</a:t>
            </a:r>
            <a:endParaRPr lang="en-US" b="1"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rmAutofit/>
          </a:bodyPr>
          <a:lstStyle/>
          <a:p>
            <a:pPr algn="ctr"/>
            <a:r>
              <a:rPr lang="en-US" b="1"/>
              <a:t>College Qualified Leaders Program</a:t>
            </a:r>
          </a:p>
        </p:txBody>
      </p:sp>
      <p:sp>
        <p:nvSpPr>
          <p:cNvPr id="3" name="Content Placeholder 2"/>
          <p:cNvSpPr>
            <a:spLocks noGrp="1"/>
          </p:cNvSpPr>
          <p:nvPr>
            <p:ph idx="1"/>
          </p:nvPr>
        </p:nvSpPr>
        <p:spPr>
          <a:xfrm>
            <a:off x="0" y="1676400"/>
            <a:ext cx="9144000" cy="4325112"/>
          </a:xfrm>
        </p:spPr>
        <p:txBody>
          <a:bodyPr>
            <a:normAutofit/>
          </a:bodyPr>
          <a:lstStyle/>
          <a:p>
            <a:r>
              <a:rPr lang="en-US" sz="2200" smtClean="0"/>
              <a:t>College Qualified Leaders (CQL) program! Sponsored by George Washington University and the Department of Defense, the CQL program offers interested undergraduates and graduates the opportunity for a research internship in a DoD lab. Internships are available year round and for the summer only. </a:t>
            </a:r>
          </a:p>
          <a:p>
            <a:r>
              <a:rPr lang="en-US" sz="2200" smtClean="0"/>
              <a:t>There is no deadline for applying and applications are accepted all year</a:t>
            </a:r>
          </a:p>
          <a:p>
            <a:endParaRPr lang="en-US" sz="2200" smtClean="0"/>
          </a:p>
          <a:p>
            <a:endParaRPr lang="en-US" sz="2200" smtClean="0"/>
          </a:p>
          <a:p>
            <a:pPr algn="ctr">
              <a:buNone/>
            </a:pPr>
            <a:r>
              <a:rPr lang="en-US" sz="2200"/>
              <a:t>https://www.usaeop.com/application/student1.aspx</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lstStyle/>
          <a:p>
            <a:pPr algn="ctr"/>
            <a:r>
              <a:rPr lang="en-US" b="1"/>
              <a:t>Amgen Scholars Program </a:t>
            </a:r>
          </a:p>
        </p:txBody>
      </p:sp>
      <p:sp>
        <p:nvSpPr>
          <p:cNvPr id="3" name="Content Placeholder 2"/>
          <p:cNvSpPr>
            <a:spLocks noGrp="1"/>
          </p:cNvSpPr>
          <p:nvPr>
            <p:ph idx="1"/>
          </p:nvPr>
        </p:nvSpPr>
        <p:spPr>
          <a:xfrm>
            <a:off x="0" y="1752600"/>
            <a:ext cx="9144000" cy="5486400"/>
          </a:xfrm>
        </p:spPr>
        <p:txBody>
          <a:bodyPr>
            <a:normAutofit/>
          </a:bodyPr>
          <a:lstStyle/>
          <a:p>
            <a:r>
              <a:rPr lang="en-US" sz="2000" smtClean="0">
                <a:solidFill>
                  <a:srgbClr val="FF6600"/>
                </a:solidFill>
                <a:hlinkClick r:id="rId2"/>
              </a:rPr>
              <a:t>The Amgen Scholars Program is geared towards students in biology, chemistry, and biotechnology fields.</a:t>
            </a:r>
          </a:p>
          <a:p>
            <a:r>
              <a:rPr lang="en-US" sz="2000" smtClean="0">
                <a:solidFill>
                  <a:srgbClr val="FF6600"/>
                </a:solidFill>
                <a:hlinkClick r:id="rId2"/>
              </a:rPr>
              <a:t>Eligibility: Students must be current sophomores through non-graduating seniors, must be attending a four-year university, and must be U.S. citizens or U.S. permanent residents. A minimum GPA of 3.2 is required.</a:t>
            </a:r>
          </a:p>
          <a:p>
            <a:r>
              <a:rPr lang="en-US" sz="2000" smtClean="0">
                <a:solidFill>
                  <a:srgbClr val="FF6600"/>
                </a:solidFill>
                <a:hlinkClick r:id="rId2"/>
              </a:rPr>
              <a:t>Support: Amgen Scholars will receive a $5500 award, round-trip air transportation, a generous housing allowance, and a food allowance.</a:t>
            </a:r>
          </a:p>
          <a:p>
            <a:pPr>
              <a:buNone/>
            </a:pPr>
            <a:endParaRPr lang="en-US" sz="2000" smtClean="0">
              <a:solidFill>
                <a:srgbClr val="FF6600"/>
              </a:solidFill>
              <a:hlinkClick r:id="rId2"/>
            </a:endParaRPr>
          </a:p>
          <a:p>
            <a:pPr algn="ctr">
              <a:buNone/>
            </a:pPr>
            <a:r>
              <a:rPr lang="en-US" sz="2000" b="1" smtClean="0">
                <a:solidFill>
                  <a:srgbClr val="FF6600"/>
                </a:solidFill>
                <a:hlinkClick r:id="rId2"/>
              </a:rPr>
              <a:t>Deadline: February 15, 2012.</a:t>
            </a:r>
          </a:p>
          <a:p>
            <a:pPr lvl="1" algn="ctr"/>
            <a:r>
              <a:rPr lang="en-US" sz="1800" smtClean="0">
                <a:solidFill>
                  <a:srgbClr val="FF6600"/>
                </a:solidFill>
                <a:hlinkClick r:id="rId2"/>
              </a:rPr>
              <a:t>Questions about this program can be directed to Carol Casey at </a:t>
            </a:r>
            <a:r>
              <a:rPr lang="en-US" sz="1800" smtClean="0">
                <a:solidFill>
                  <a:srgbClr val="FF6600"/>
                </a:solidFill>
                <a:hlinkClick r:id="rId3"/>
              </a:rPr>
              <a:t>casey@caltech.edu.</a:t>
            </a:r>
            <a:endParaRPr lang="en-US" sz="1800">
              <a:solidFill>
                <a:srgbClr val="FF66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b="1"/>
              <a:t>MED Program </a:t>
            </a:r>
          </a:p>
        </p:txBody>
      </p:sp>
      <p:sp>
        <p:nvSpPr>
          <p:cNvPr id="3" name="Content Placeholder 2"/>
          <p:cNvSpPr>
            <a:spLocks noGrp="1"/>
          </p:cNvSpPr>
          <p:nvPr>
            <p:ph idx="1"/>
          </p:nvPr>
        </p:nvSpPr>
        <p:spPr>
          <a:xfrm>
            <a:off x="0" y="1219200"/>
            <a:ext cx="9144000" cy="4325112"/>
          </a:xfrm>
        </p:spPr>
        <p:txBody>
          <a:bodyPr>
            <a:noAutofit/>
          </a:bodyPr>
          <a:lstStyle/>
          <a:p>
            <a:r>
              <a:rPr lang="en-US" sz="1600" smtClean="0">
                <a:solidFill>
                  <a:srgbClr val="2F2B20"/>
                </a:solidFill>
              </a:rPr>
              <a:t>The MED Program provides rigorous academic preparation for rising college seniors and postgraduates planning to apply to medical or dental school in the fall.</a:t>
            </a:r>
          </a:p>
          <a:p>
            <a:r>
              <a:rPr lang="en-US" sz="1600" smtClean="0">
                <a:solidFill>
                  <a:srgbClr val="2F2B20"/>
                </a:solidFill>
              </a:rPr>
              <a:t>What goes on in this program? </a:t>
            </a:r>
          </a:p>
          <a:p>
            <a:pPr lvl="1"/>
            <a:r>
              <a:rPr lang="en-US" sz="1600" smtClean="0">
                <a:solidFill>
                  <a:srgbClr val="2F2B20"/>
                </a:solidFill>
              </a:rPr>
              <a:t>Class in Gross Anatomy, Biochemistry, Microbiolog, Histology, Dental Theory &amp; Technique</a:t>
            </a:r>
          </a:p>
          <a:p>
            <a:pPr lvl="1"/>
            <a:r>
              <a:rPr lang="en-US" sz="1600" smtClean="0">
                <a:solidFill>
                  <a:srgbClr val="2F2B20"/>
                </a:solidFill>
              </a:rPr>
              <a:t> MCAT/DAT Preparation </a:t>
            </a:r>
          </a:p>
          <a:p>
            <a:pPr lvl="1"/>
            <a:r>
              <a:rPr lang="en-US" sz="1600" smtClean="0">
                <a:solidFill>
                  <a:srgbClr val="2F2B20"/>
                </a:solidFill>
              </a:rPr>
              <a:t> Individualized work in learning, study, and test-taking skills will be provided in addition to pre-professional counseling, seminars, workshops, and orientation to the medical and dental school environment. </a:t>
            </a:r>
          </a:p>
          <a:p>
            <a:pPr lvl="1"/>
            <a:r>
              <a:rPr lang="en-US" sz="1600" smtClean="0">
                <a:solidFill>
                  <a:srgbClr val="2F2B20"/>
                </a:solidFill>
              </a:rPr>
              <a:t>workshops, panels, and discussions with admissions representatives and students from UNC School of Medicine and Dentistry</a:t>
            </a:r>
          </a:p>
          <a:p>
            <a:pPr lvl="1"/>
            <a:r>
              <a:rPr lang="en-US" sz="1600" smtClean="0">
                <a:solidFill>
                  <a:srgbClr val="2F2B20"/>
                </a:solidFill>
              </a:rPr>
              <a:t> Seminars throughout the program, range in topic from professionalism, cultural competence, Kidney Care, HIV/AIDS, health disparities, translational research, medical education, clinical specialities, and balance of work and life.</a:t>
            </a:r>
          </a:p>
          <a:p>
            <a:pPr lvl="1">
              <a:buFont typeface="Courier New"/>
              <a:buChar char="o"/>
            </a:pPr>
            <a:r>
              <a:rPr lang="en-US" sz="1600" smtClean="0">
                <a:solidFill>
                  <a:srgbClr val="2F2B20"/>
                </a:solidFill>
              </a:rPr>
              <a:t>When &amp; Where: The program lasts for nine (9) weeks and typically starts the last week of May and ends the last week of July. It is held on the campus of UNC-Chapel Hill at the Schools of Medicine and Dentistry.</a:t>
            </a:r>
          </a:p>
          <a:p>
            <a:pPr lvl="1"/>
            <a:endParaRPr lang="en-US" sz="1600" smtClean="0">
              <a:solidFill>
                <a:srgbClr val="2F2B20"/>
              </a:solidFill>
            </a:endParaRPr>
          </a:p>
          <a:p>
            <a:pPr lvl="1" algn="ctr">
              <a:buNone/>
            </a:pPr>
            <a:r>
              <a:rPr lang="en-US" sz="1600" b="1" smtClean="0">
                <a:solidFill>
                  <a:srgbClr val="2F2B20"/>
                </a:solidFill>
              </a:rPr>
              <a:t>Deadline: February 3rd          </a:t>
            </a:r>
          </a:p>
          <a:p>
            <a:pPr lvl="1" algn="ctr">
              <a:buNone/>
            </a:pPr>
            <a:r>
              <a:rPr lang="en-US" sz="1600" b="1">
                <a:solidFill>
                  <a:srgbClr val="2F2B20"/>
                </a:solidFill>
              </a:rPr>
              <a:t>https://omeapps.med.unc.edu/unccoemed/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9144000" cy="5715000"/>
          </a:xfrm>
        </p:spPr>
        <p:txBody>
          <a:bodyPr>
            <a:noAutofit/>
          </a:bodyPr>
          <a:lstStyle/>
          <a:p>
            <a:pPr algn="ctr">
              <a:buNone/>
            </a:pPr>
            <a:r>
              <a:rPr lang="en-US" sz="8000" b="1">
                <a:latin typeface="Curlz MT"/>
              </a:rPr>
              <a:t>CONGRATULATIONS COURTNEY! </a:t>
            </a:r>
          </a:p>
        </p:txBody>
      </p:sp>
      <p:pic>
        <p:nvPicPr>
          <p:cNvPr id="4" name="Picture 3" descr="199068_10150422236045790_819380789_17573076_1784327_n.jpg"/>
          <p:cNvPicPr>
            <a:picLocks noChangeAspect="1"/>
          </p:cNvPicPr>
          <p:nvPr/>
        </p:nvPicPr>
        <p:blipFill>
          <a:blip r:embed="rId2"/>
          <a:stretch>
            <a:fillRect/>
          </a:stretch>
        </p:blipFill>
        <p:spPr>
          <a:xfrm>
            <a:off x="2133600" y="3581400"/>
            <a:ext cx="1651000" cy="3276600"/>
          </a:xfrm>
          <a:prstGeom prst="rect">
            <a:avLst/>
          </a:prstGeom>
        </p:spPr>
      </p:pic>
      <p:pic>
        <p:nvPicPr>
          <p:cNvPr id="5" name="Picture 4" descr="stethoscope.jpg"/>
          <p:cNvPicPr>
            <a:picLocks noChangeAspect="1"/>
          </p:cNvPicPr>
          <p:nvPr/>
        </p:nvPicPr>
        <p:blipFill>
          <a:blip r:embed="rId3"/>
          <a:stretch>
            <a:fillRect/>
          </a:stretch>
        </p:blipFill>
        <p:spPr>
          <a:xfrm>
            <a:off x="3810000" y="3581400"/>
            <a:ext cx="2989263" cy="2989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You Spend your Summer?</a:t>
            </a:r>
            <a:endParaRPr lang="en-US" dirty="0"/>
          </a:p>
        </p:txBody>
      </p:sp>
      <p:sp>
        <p:nvSpPr>
          <p:cNvPr id="3" name="Content Placeholder 2"/>
          <p:cNvSpPr>
            <a:spLocks noGrp="1"/>
          </p:cNvSpPr>
          <p:nvPr>
            <p:ph idx="1"/>
          </p:nvPr>
        </p:nvSpPr>
        <p:spPr/>
        <p:txBody>
          <a:bodyPr>
            <a:normAutofit/>
          </a:bodyPr>
          <a:lstStyle/>
          <a:p>
            <a:r>
              <a:rPr lang="en-US" b="1" dirty="0" smtClean="0"/>
              <a:t>Comprehension: Subscribe </a:t>
            </a:r>
            <a:r>
              <a:rPr lang="en-US" b="1" dirty="0"/>
              <a:t>to </a:t>
            </a:r>
            <a:r>
              <a:rPr lang="en-US" b="1" i="1" dirty="0"/>
              <a:t>Newsweek</a:t>
            </a:r>
            <a:r>
              <a:rPr lang="en-US" b="1" dirty="0"/>
              <a:t>, </a:t>
            </a:r>
            <a:r>
              <a:rPr lang="en-US" b="1" i="1" dirty="0"/>
              <a:t>Time, </a:t>
            </a:r>
            <a:r>
              <a:rPr lang="en-US" b="1" dirty="0"/>
              <a:t>or a similar WEEKLY publication and start reading FROM COVER TO COVER EVERY WEEK</a:t>
            </a:r>
            <a:r>
              <a:rPr lang="en-US" b="1" dirty="0" smtClean="0"/>
              <a:t>.</a:t>
            </a:r>
          </a:p>
          <a:p>
            <a:r>
              <a:rPr lang="en-US" b="1" dirty="0" smtClean="0"/>
              <a:t>Current Events: Listen to NPR (91.5 FM), Nytimes.com, CNN.com</a:t>
            </a:r>
            <a:endParaRPr lang="en-US" b="1" dirty="0"/>
          </a:p>
          <a:p>
            <a:r>
              <a:rPr lang="en-US" b="1" dirty="0" smtClean="0"/>
              <a:t>Comprehension: Read </a:t>
            </a:r>
            <a:r>
              <a:rPr lang="en-US" b="1" dirty="0"/>
              <a:t>at least two books. (</a:t>
            </a:r>
            <a:r>
              <a:rPr lang="en-US" b="1" dirty="0" smtClean="0"/>
              <a:t>This, like reading </a:t>
            </a:r>
            <a:r>
              <a:rPr lang="en-US" b="1" i="1" dirty="0" smtClean="0"/>
              <a:t>Newsweek</a:t>
            </a:r>
            <a:r>
              <a:rPr lang="en-US" b="1" dirty="0" smtClean="0"/>
              <a:t> or </a:t>
            </a:r>
            <a:r>
              <a:rPr lang="en-US" b="1" i="1" dirty="0" smtClean="0"/>
              <a:t>Time  </a:t>
            </a:r>
            <a:r>
              <a:rPr lang="en-US" b="1" dirty="0" smtClean="0"/>
              <a:t>will also help with the MCAT.)</a:t>
            </a:r>
            <a:endParaRPr lang="en-US" b="1" dirty="0"/>
          </a:p>
          <a:p>
            <a:r>
              <a:rPr lang="en-US" b="1" dirty="0"/>
              <a:t>Put your critical thinking and verbal reasoning skills to the test </a:t>
            </a:r>
            <a:endParaRPr lang="en-US" b="1" dirty="0" smtClean="0"/>
          </a:p>
          <a:p>
            <a:pPr lvl="1"/>
            <a:r>
              <a:rPr lang="en-US" dirty="0" smtClean="0"/>
              <a:t>1</a:t>
            </a:r>
            <a:r>
              <a:rPr lang="en-US" dirty="0"/>
              <a:t>) </a:t>
            </a:r>
            <a:r>
              <a:rPr lang="en-US" i="1" dirty="0"/>
              <a:t>10 Actual, Official LSAT </a:t>
            </a:r>
            <a:r>
              <a:rPr lang="en-US" i="1" dirty="0" err="1"/>
              <a:t>PrepTests</a:t>
            </a:r>
            <a:r>
              <a:rPr lang="en-US" dirty="0"/>
              <a:t> (the reading comprehension section offers good practice for the verbal sections of the MCAT, DAT, etc.) </a:t>
            </a:r>
            <a:endParaRPr lang="en-US" dirty="0" smtClean="0"/>
          </a:p>
          <a:p>
            <a:pPr lvl="1"/>
            <a:r>
              <a:rPr lang="en-US" dirty="0" smtClean="0"/>
              <a:t>2</a:t>
            </a:r>
            <a:r>
              <a:rPr lang="en-US" dirty="0"/>
              <a:t>) </a:t>
            </a:r>
            <a:r>
              <a:rPr lang="en-US" dirty="0" err="1" smtClean="0"/>
              <a:t>ExamKrackers</a:t>
            </a:r>
            <a:r>
              <a:rPr lang="en-US" dirty="0"/>
              <a:t> </a:t>
            </a:r>
            <a:r>
              <a:rPr lang="en-US" i="1" dirty="0"/>
              <a:t>101 Passages in MCAT Verbal Reasoning</a:t>
            </a:r>
            <a:r>
              <a:rPr lang="en-US" dirty="0"/>
              <a:t>.</a:t>
            </a:r>
          </a:p>
          <a:p>
            <a:endParaRPr lang="en-US" dirty="0" smtClean="0"/>
          </a:p>
        </p:txBody>
      </p:sp>
      <p:sp>
        <p:nvSpPr>
          <p:cNvPr id="4" name="TextBox 3"/>
          <p:cNvSpPr txBox="1"/>
          <p:nvPr/>
        </p:nvSpPr>
        <p:spPr>
          <a:xfrm>
            <a:off x="685800" y="6383179"/>
            <a:ext cx="4343400" cy="246221"/>
          </a:xfrm>
          <a:prstGeom prst="rect">
            <a:avLst/>
          </a:prstGeom>
          <a:noFill/>
        </p:spPr>
        <p:txBody>
          <a:bodyPr wrap="square" rtlCol="0">
            <a:spAutoFit/>
          </a:bodyPr>
          <a:lstStyle/>
          <a:p>
            <a:r>
              <a:rPr lang="en-US" sz="1000" dirty="0">
                <a:hlinkClick r:id="rId3"/>
              </a:rPr>
              <a:t>http://www.xula.edu/premed/PMInfo/a.AppSeries/a.IndexApp.htm</a:t>
            </a:r>
            <a:endParaRPr lang="en-US" sz="1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0177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Out There For Me?</a:t>
            </a:r>
            <a:endParaRPr lang="en-US" dirty="0"/>
          </a:p>
        </p:txBody>
      </p:sp>
      <p:sp>
        <p:nvSpPr>
          <p:cNvPr id="3" name="Content Placeholder 2"/>
          <p:cNvSpPr>
            <a:spLocks noGrp="1"/>
          </p:cNvSpPr>
          <p:nvPr>
            <p:ph idx="1"/>
          </p:nvPr>
        </p:nvSpPr>
        <p:spPr/>
        <p:txBody>
          <a:bodyPr>
            <a:normAutofit/>
          </a:bodyPr>
          <a:lstStyle/>
          <a:p>
            <a:r>
              <a:rPr lang="en-US" sz="4000" dirty="0" smtClean="0"/>
              <a:t>Research</a:t>
            </a:r>
          </a:p>
          <a:p>
            <a:r>
              <a:rPr lang="en-US" sz="4000" dirty="0" smtClean="0"/>
              <a:t>Volunteering</a:t>
            </a:r>
          </a:p>
          <a:p>
            <a:r>
              <a:rPr lang="en-US" sz="4000" dirty="0" smtClean="0"/>
              <a:t>Work Experience</a:t>
            </a:r>
          </a:p>
          <a:p>
            <a:endParaRPr lang="en-US" sz="4000" dirty="0"/>
          </a:p>
          <a:p>
            <a:r>
              <a:rPr lang="en-US" sz="3200" dirty="0" smtClean="0">
                <a:solidFill>
                  <a:srgbClr val="FFC000"/>
                </a:solidFill>
              </a:rPr>
              <a:t>Shadowing </a:t>
            </a:r>
            <a:endParaRPr lang="en-US" sz="4000" dirty="0">
              <a:solidFill>
                <a:srgbClr val="FFC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79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Is </a:t>
            </a:r>
            <a:r>
              <a:rPr lang="en-US" dirty="0"/>
              <a:t>Y</a:t>
            </a:r>
            <a:r>
              <a:rPr lang="en-US" dirty="0" smtClean="0"/>
              <a:t>our Friend</a:t>
            </a:r>
            <a:endParaRPr lang="en-US" dirty="0"/>
          </a:p>
        </p:txBody>
      </p:sp>
      <p:sp>
        <p:nvSpPr>
          <p:cNvPr id="3" name="Content Placeholder 2"/>
          <p:cNvSpPr>
            <a:spLocks noGrp="1"/>
          </p:cNvSpPr>
          <p:nvPr>
            <p:ph idx="1"/>
          </p:nvPr>
        </p:nvSpPr>
        <p:spPr/>
        <p:txBody>
          <a:bodyPr/>
          <a:lstStyle/>
          <a:p>
            <a:r>
              <a:rPr lang="en-US" dirty="0" smtClean="0"/>
              <a:t>There are literally hundreds of </a:t>
            </a:r>
            <a:r>
              <a:rPr lang="en-US" dirty="0" smtClean="0">
                <a:solidFill>
                  <a:srgbClr val="00B050"/>
                </a:solidFill>
              </a:rPr>
              <a:t>PAID</a:t>
            </a:r>
            <a:r>
              <a:rPr lang="en-US" dirty="0" smtClean="0"/>
              <a:t> summer opportunities  for students with free housing.</a:t>
            </a:r>
          </a:p>
          <a:p>
            <a:r>
              <a:rPr lang="en-US" dirty="0" smtClean="0"/>
              <a:t>A Google Search: </a:t>
            </a:r>
          </a:p>
          <a:p>
            <a:pPr lvl="1"/>
            <a:r>
              <a:rPr lang="en-US" sz="2800" dirty="0" smtClean="0">
                <a:hlinkClick r:id="rId3"/>
              </a:rPr>
              <a:t>Columbia University Summer Opportunities List</a:t>
            </a:r>
            <a:endParaRPr lang="en-US" sz="2600" dirty="0" smtClean="0"/>
          </a:p>
          <a:p>
            <a:pPr lvl="1"/>
            <a:r>
              <a:rPr lang="en-US" sz="2800" dirty="0" smtClean="0">
                <a:hlinkClick r:id="rId4"/>
              </a:rPr>
              <a:t>Rochester Institute of Technology Summer Opportunities List</a:t>
            </a:r>
            <a:endParaRPr lang="en-US" sz="2800" dirty="0" smtClean="0"/>
          </a:p>
          <a:p>
            <a:pPr lvl="1"/>
            <a:r>
              <a:rPr lang="en-US" sz="2800" dirty="0">
                <a:hlinkClick r:id="rId5"/>
              </a:rPr>
              <a:t>NSF-Funded Research Opportunities</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2845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Determine Field of Interest</a:t>
            </a:r>
          </a:p>
          <a:p>
            <a:pPr lvl="1"/>
            <a:r>
              <a:rPr lang="en-US" b="1" dirty="0" smtClean="0"/>
              <a:t>Volunteering: Is it health/science-related?</a:t>
            </a:r>
          </a:p>
          <a:p>
            <a:pPr lvl="1"/>
            <a:r>
              <a:rPr lang="en-US" b="1" dirty="0" smtClean="0"/>
              <a:t>Research: Microbiology, Chemistry, Engineering, Public Health, </a:t>
            </a:r>
            <a:r>
              <a:rPr lang="en-US" b="1" dirty="0" err="1" smtClean="0"/>
              <a:t>etc</a:t>
            </a:r>
            <a:r>
              <a:rPr lang="en-US" b="1" dirty="0" smtClean="0"/>
              <a:t>?</a:t>
            </a:r>
          </a:p>
          <a:p>
            <a:pPr lvl="1"/>
            <a:r>
              <a:rPr lang="en-US" b="1" dirty="0" smtClean="0"/>
              <a:t>Work: Is it health/science-related? </a:t>
            </a:r>
          </a:p>
          <a:p>
            <a:r>
              <a:rPr lang="en-US" b="1" dirty="0" smtClean="0"/>
              <a:t>If what you want to do isn’t health/science related, what other qualities can be drawn from the experience?</a:t>
            </a:r>
          </a:p>
          <a:p>
            <a:pPr lvl="1"/>
            <a:r>
              <a:rPr lang="en-US" b="1" dirty="0" smtClean="0"/>
              <a:t>If it allows you to develop personally, academically, or professionally, </a:t>
            </a:r>
            <a:r>
              <a:rPr lang="en-US" b="1" u="sng" dirty="0" smtClean="0"/>
              <a:t>DO IT.</a:t>
            </a:r>
          </a:p>
          <a:p>
            <a:r>
              <a:rPr lang="en-US" b="1" dirty="0" smtClean="0"/>
              <a:t>Eligibility</a:t>
            </a:r>
          </a:p>
          <a:p>
            <a:pPr lvl="1"/>
            <a:r>
              <a:rPr lang="en-US" dirty="0" smtClean="0"/>
              <a:t>Minorities, Open to Everyone</a:t>
            </a:r>
          </a:p>
          <a:p>
            <a:pPr lvl="1"/>
            <a:r>
              <a:rPr lang="en-US" dirty="0" smtClean="0"/>
              <a:t>Class (Freshmen, Sophomore, </a:t>
            </a:r>
            <a:r>
              <a:rPr lang="en-US" dirty="0" err="1" smtClean="0"/>
              <a:t>etc</a:t>
            </a:r>
            <a:r>
              <a:rPr lang="en-US" dirty="0" smtClean="0"/>
              <a:t>). </a:t>
            </a:r>
          </a:p>
          <a:p>
            <a:pPr lvl="1"/>
            <a:r>
              <a:rPr lang="en-US" dirty="0" smtClean="0"/>
              <a:t>GPA</a:t>
            </a:r>
          </a:p>
          <a:p>
            <a:r>
              <a:rPr lang="en-US" b="1" dirty="0" smtClean="0"/>
              <a:t>Deadlines</a:t>
            </a:r>
            <a:r>
              <a:rPr lang="en-US" dirty="0" smtClean="0"/>
              <a:t> (Usually Late Winter, Early Spring)</a:t>
            </a:r>
          </a:p>
          <a:p>
            <a:r>
              <a:rPr lang="en-US" b="1" dirty="0" smtClean="0"/>
              <a:t>Transcript</a:t>
            </a:r>
          </a:p>
          <a:p>
            <a:r>
              <a:rPr lang="en-US" b="1" dirty="0" smtClean="0"/>
              <a:t>Resume/CV</a:t>
            </a:r>
          </a:p>
          <a:p>
            <a:r>
              <a:rPr lang="en-US" b="1" u="sng" dirty="0" smtClean="0">
                <a:solidFill>
                  <a:srgbClr val="92D050"/>
                </a:solidFill>
              </a:rPr>
              <a:t>Letters of Recommendation</a:t>
            </a:r>
          </a:p>
          <a:p>
            <a:pPr lvl="1"/>
            <a:r>
              <a:rPr lang="en-US" b="1" dirty="0" smtClean="0">
                <a:solidFill>
                  <a:srgbClr val="92D050"/>
                </a:solidFill>
              </a:rPr>
              <a:t>Talk to your professors, go to office hours. This is VITAL.</a:t>
            </a:r>
          </a:p>
          <a:p>
            <a:pPr marL="411480" lvl="1"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76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0"/>
            <a:ext cx="7620000" cy="1143000"/>
          </a:xfrm>
        </p:spPr>
        <p:txBody>
          <a:bodyPr/>
          <a:lstStyle/>
          <a:p>
            <a:r>
              <a:rPr lang="en-US" sz="7000" dirty="0" smtClean="0">
                <a:latin typeface="Curlz MT"/>
              </a:rPr>
              <a:t>Some Programs to consider…</a:t>
            </a:r>
            <a:endParaRPr lang="en-US" sz="7000" dirty="0">
              <a:latin typeface="Curlz M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121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1066800"/>
          </a:xfrm>
        </p:spPr>
        <p:txBody>
          <a:bodyPr>
            <a:normAutofit fontScale="90000"/>
          </a:bodyPr>
          <a:lstStyle/>
          <a:p>
            <a:pPr algn="ctr"/>
            <a:r>
              <a:rPr lang="en-US" b="1" dirty="0" smtClean="0"/>
              <a:t>Summer Undergraduate Research Fellowship (SURF)</a:t>
            </a:r>
            <a:endParaRPr lang="en-US" b="1" dirty="0"/>
          </a:p>
        </p:txBody>
      </p:sp>
      <p:sp>
        <p:nvSpPr>
          <p:cNvPr id="5" name="Content Placeholder 4"/>
          <p:cNvSpPr>
            <a:spLocks noGrp="1"/>
          </p:cNvSpPr>
          <p:nvPr>
            <p:ph idx="1"/>
          </p:nvPr>
        </p:nvSpPr>
        <p:spPr>
          <a:xfrm>
            <a:off x="228600" y="1600200"/>
            <a:ext cx="8534400" cy="4876800"/>
          </a:xfrm>
        </p:spPr>
        <p:txBody>
          <a:bodyPr>
            <a:normAutofit lnSpcReduction="10000"/>
          </a:bodyPr>
          <a:lstStyle/>
          <a:p>
            <a:r>
              <a:rPr lang="en-US" sz="2300" dirty="0" smtClean="0"/>
              <a:t>June 4 - August 10, 2012 in Dallas, TX!</a:t>
            </a:r>
          </a:p>
          <a:p>
            <a:r>
              <a:rPr lang="en-US" sz="2300" dirty="0" smtClean="0"/>
              <a:t>AMAZING opportunity if you’re interested in biomedical research</a:t>
            </a:r>
          </a:p>
          <a:p>
            <a:r>
              <a:rPr lang="en-US" sz="2300" dirty="0"/>
              <a:t>W</a:t>
            </a:r>
            <a:r>
              <a:rPr lang="en-US" sz="2300" dirty="0" smtClean="0"/>
              <a:t>ork on a research project that interests you in the laboratories of UT Southwestern Graduate School faculty members</a:t>
            </a:r>
          </a:p>
          <a:p>
            <a:r>
              <a:rPr lang="en-US" sz="2300" dirty="0" smtClean="0"/>
              <a:t>Attend weekly seminars by UT Southwestern faculty and receive graduate training</a:t>
            </a:r>
          </a:p>
          <a:p>
            <a:r>
              <a:rPr lang="en-US" sz="2300" dirty="0" smtClean="0"/>
              <a:t>Stipend = $4,000</a:t>
            </a:r>
          </a:p>
          <a:p>
            <a:r>
              <a:rPr lang="en-US" sz="2300" dirty="0" smtClean="0"/>
              <a:t>How to apply: Complete the SURF 2012 Application and mail transcript with two letters of recommendation</a:t>
            </a:r>
          </a:p>
          <a:p>
            <a:r>
              <a:rPr lang="en-US" sz="2300" dirty="0" smtClean="0"/>
              <a:t>http://www.utsouthwestern.edu/education/graduate-school/programs/non-degree-programs/surf.html</a:t>
            </a:r>
          </a:p>
          <a:p>
            <a:pPr algn="ctr">
              <a:buNone/>
            </a:pPr>
            <a:r>
              <a:rPr lang="en-US" sz="2300" b="1" dirty="0" smtClean="0"/>
              <a:t>Deadline: February 9, 2012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45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8991600" cy="1470025"/>
          </a:xfrm>
        </p:spPr>
        <p:txBody>
          <a:bodyPr>
            <a:normAutofit/>
          </a:bodyPr>
          <a:lstStyle/>
          <a:p>
            <a:pPr algn="ctr"/>
            <a:r>
              <a:rPr lang="en-US" sz="4000" dirty="0" smtClean="0"/>
              <a:t>Summer Medical and Dental Enrichment Program (SMDEP) </a:t>
            </a:r>
            <a:endParaRPr lang="en-US" sz="4000" dirty="0"/>
          </a:p>
        </p:txBody>
      </p:sp>
      <p:sp>
        <p:nvSpPr>
          <p:cNvPr id="3" name="Subtitle 2"/>
          <p:cNvSpPr>
            <a:spLocks noGrp="1"/>
          </p:cNvSpPr>
          <p:nvPr>
            <p:ph type="subTitle" idx="1"/>
          </p:nvPr>
        </p:nvSpPr>
        <p:spPr>
          <a:xfrm>
            <a:off x="228600" y="1752600"/>
            <a:ext cx="7772400" cy="5105400"/>
          </a:xfrm>
        </p:spPr>
        <p:txBody>
          <a:bodyPr>
            <a:noAutofit/>
          </a:bodyPr>
          <a:lstStyle/>
          <a:p>
            <a:pPr algn="l"/>
            <a:r>
              <a:rPr lang="en-US" sz="2000" b="1" dirty="0">
                <a:solidFill>
                  <a:schemeClr val="tx1"/>
                </a:solidFill>
              </a:rPr>
              <a:t>SMDEP</a:t>
            </a:r>
            <a:r>
              <a:rPr lang="en-US" sz="2000" dirty="0">
                <a:solidFill>
                  <a:schemeClr val="tx1"/>
                </a:solidFill>
              </a:rPr>
              <a:t> is a summer program intended for underrepresented minorities’ to help their skills in math, science, writing, and learning </a:t>
            </a:r>
            <a:r>
              <a:rPr lang="en-US" sz="2000" dirty="0" smtClean="0">
                <a:solidFill>
                  <a:schemeClr val="tx1"/>
                </a:solidFill>
              </a:rPr>
              <a:t>strategy. </a:t>
            </a:r>
            <a:r>
              <a:rPr lang="en-US" sz="2000" dirty="0">
                <a:solidFill>
                  <a:schemeClr val="tx1"/>
                </a:solidFill>
              </a:rPr>
              <a:t>Participants receive instruction in ethics, professionalism, interviewing skills, clinical experience, and individual advising.  </a:t>
            </a:r>
          </a:p>
          <a:p>
            <a:pPr algn="l"/>
            <a:r>
              <a:rPr lang="en-US" sz="2000" b="1" dirty="0">
                <a:solidFill>
                  <a:schemeClr val="tx1"/>
                </a:solidFill>
              </a:rPr>
              <a:t>What’s needed?</a:t>
            </a:r>
            <a:r>
              <a:rPr lang="en-US" sz="2000" dirty="0">
                <a:solidFill>
                  <a:schemeClr val="tx1"/>
                </a:solidFill>
              </a:rPr>
              <a:t> SMDEP web application, transcript, letters of recommendation. </a:t>
            </a:r>
          </a:p>
          <a:p>
            <a:pPr algn="l"/>
            <a:r>
              <a:rPr lang="en-US" sz="2000" b="1" dirty="0">
                <a:solidFill>
                  <a:schemeClr val="tx1"/>
                </a:solidFill>
              </a:rPr>
              <a:t>Eligibility: </a:t>
            </a:r>
            <a:r>
              <a:rPr lang="en-US" sz="2000" dirty="0">
                <a:solidFill>
                  <a:schemeClr val="tx1"/>
                </a:solidFill>
              </a:rPr>
              <a:t>Must be a first year or sophomore, </a:t>
            </a:r>
            <a:r>
              <a:rPr lang="en-US" sz="2000" dirty="0" smtClean="0">
                <a:solidFill>
                  <a:schemeClr val="tx1"/>
                </a:solidFill>
              </a:rPr>
              <a:t>have a minimum </a:t>
            </a:r>
            <a:r>
              <a:rPr lang="en-US" sz="2000" dirty="0">
                <a:solidFill>
                  <a:schemeClr val="tx1"/>
                </a:solidFill>
              </a:rPr>
              <a:t>GPA: 2.5, </a:t>
            </a:r>
            <a:r>
              <a:rPr lang="en-US" sz="2000" dirty="0" smtClean="0">
                <a:solidFill>
                  <a:schemeClr val="tx1"/>
                </a:solidFill>
              </a:rPr>
              <a:t>be a U.S</a:t>
            </a:r>
            <a:r>
              <a:rPr lang="en-US" sz="2000" dirty="0">
                <a:solidFill>
                  <a:schemeClr val="tx1"/>
                </a:solidFill>
              </a:rPr>
              <a:t>. citizen, </a:t>
            </a:r>
            <a:r>
              <a:rPr lang="en-US" sz="2000" dirty="0" smtClean="0">
                <a:solidFill>
                  <a:schemeClr val="tx1"/>
                </a:solidFill>
              </a:rPr>
              <a:t>and not </a:t>
            </a:r>
            <a:r>
              <a:rPr lang="en-US" sz="2000" dirty="0">
                <a:solidFill>
                  <a:schemeClr val="tx1"/>
                </a:solidFill>
              </a:rPr>
              <a:t>have participated in SMDEP before. </a:t>
            </a:r>
          </a:p>
          <a:p>
            <a:pPr algn="l"/>
            <a:r>
              <a:rPr lang="en-US" sz="2000" b="1" dirty="0">
                <a:solidFill>
                  <a:schemeClr val="tx1"/>
                </a:solidFill>
              </a:rPr>
              <a:t>Compensation: </a:t>
            </a:r>
            <a:r>
              <a:rPr lang="en-US" sz="2000" dirty="0">
                <a:solidFill>
                  <a:schemeClr val="tx1"/>
                </a:solidFill>
              </a:rPr>
              <a:t>free on-campus housing, free meals (breakfast and dinner), up to $200 in travel assistance, a stipend </a:t>
            </a:r>
            <a:r>
              <a:rPr lang="en-US" sz="2000" dirty="0" smtClean="0">
                <a:solidFill>
                  <a:schemeClr val="tx1"/>
                </a:solidFill>
              </a:rPr>
              <a:t>received in 2 installments. </a:t>
            </a:r>
            <a:endParaRPr lang="en-US" sz="2000" dirty="0">
              <a:solidFill>
                <a:schemeClr val="tx1"/>
              </a:solidFill>
            </a:endParaRPr>
          </a:p>
          <a:p>
            <a:pPr algn="l"/>
            <a:r>
              <a:rPr lang="en-US" sz="2000" dirty="0">
                <a:solidFill>
                  <a:schemeClr val="tx1"/>
                </a:solidFill>
              </a:rPr>
              <a:t>Website: </a:t>
            </a:r>
            <a:r>
              <a:rPr lang="en-US" sz="2000" dirty="0">
                <a:solidFill>
                  <a:schemeClr val="tx1"/>
                </a:solidFill>
                <a:hlinkClick r:id="rId2"/>
              </a:rPr>
              <a:t>http://www.smdep.org/start.html</a:t>
            </a:r>
            <a:endParaRPr lang="en-US" sz="2000" dirty="0">
              <a:solidFill>
                <a:schemeClr val="tx1"/>
              </a:solidFill>
            </a:endParaRPr>
          </a:p>
          <a:p>
            <a:pPr algn="ctr"/>
            <a:r>
              <a:rPr lang="en-US" sz="2000" b="1" dirty="0">
                <a:solidFill>
                  <a:schemeClr val="tx1"/>
                </a:solidFill>
              </a:rPr>
              <a:t>Deadline: March 1</a:t>
            </a:r>
            <a:r>
              <a:rPr lang="en-US" sz="2000" b="1" baseline="30000" dirty="0">
                <a:solidFill>
                  <a:schemeClr val="tx1"/>
                </a:solidFill>
              </a:rPr>
              <a:t>st</a:t>
            </a:r>
            <a:endParaRPr lang="en-US" sz="2000" b="1" dirty="0">
              <a:solidFill>
                <a:schemeClr val="tx1"/>
              </a:solidFill>
            </a:endParaRPr>
          </a:p>
          <a:p>
            <a:pPr algn="l"/>
            <a:endParaRPr lang="en-US" sz="2000" dirty="0">
              <a:solidFill>
                <a:schemeClr val="tx1"/>
              </a:solidFill>
            </a:endParaRPr>
          </a:p>
          <a:p>
            <a:pPr algn="l"/>
            <a:endParaRPr lang="en-US" sz="20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9218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TotalTime>
  <Words>2039</Words>
  <Application>Microsoft Office PowerPoint</Application>
  <PresentationFormat>On-screen Show (4:3)</PresentationFormat>
  <Paragraphs>179</Paragraphs>
  <Slides>24</Slides>
  <Notes>6</Notes>
  <HiddenSlides>0</HiddenSlides>
  <MMClips>0</MMClips>
  <ScaleCrop>false</ScaleCrop>
  <HeadingPairs>
    <vt:vector size="4" baseType="variant">
      <vt:variant>
        <vt:lpstr>Design Template</vt:lpstr>
      </vt:variant>
      <vt:variant>
        <vt:i4>2</vt:i4>
      </vt:variant>
      <vt:variant>
        <vt:lpstr>Slide Titles</vt:lpstr>
      </vt:variant>
      <vt:variant>
        <vt:i4>24</vt:i4>
      </vt:variant>
    </vt:vector>
  </HeadingPairs>
  <TitlesOfParts>
    <vt:vector size="26" baseType="lpstr">
      <vt:lpstr>Adjacency</vt:lpstr>
      <vt:lpstr>Urban</vt:lpstr>
      <vt:lpstr>Slide 1</vt:lpstr>
      <vt:lpstr>Summer Opportunities</vt:lpstr>
      <vt:lpstr>How Should You Spend your Summer?</vt:lpstr>
      <vt:lpstr>What’s Out There For Me?</vt:lpstr>
      <vt:lpstr>Google Is Your Friend</vt:lpstr>
      <vt:lpstr>Typical Requirements</vt:lpstr>
      <vt:lpstr>Some Programs to consider…</vt:lpstr>
      <vt:lpstr>Summer Undergraduate Research Fellowship (SURF)</vt:lpstr>
      <vt:lpstr>Summer Medical and Dental Enrichment Program (SMDEP) </vt:lpstr>
      <vt:lpstr>The Leadership Alliance</vt:lpstr>
      <vt:lpstr>Summer Student Program in Microbiology, Infectious Diseases and Public Health Epidemiology </vt:lpstr>
      <vt:lpstr>UCLA PREP</vt:lpstr>
      <vt:lpstr>UCLA PREP continued </vt:lpstr>
      <vt:lpstr>Research in Molecular pharmacology and Therapeutics WEBSITE: http://www.stritch.luc.edu/depts/pharmacology/index.cfm</vt:lpstr>
      <vt:lpstr>Slide 15</vt:lpstr>
      <vt:lpstr>SAEP- Summer Academic Enrichment Program</vt:lpstr>
      <vt:lpstr>Missouri University Summer Research Internship In Medical Sciences</vt:lpstr>
      <vt:lpstr>Case CFAR Minority HIV Research Training Program (MHRTP)</vt:lpstr>
      <vt:lpstr>Health Career Connection Paid Summer Internship </vt:lpstr>
      <vt:lpstr>Summer Undergraduate Research in Pharmacology</vt:lpstr>
      <vt:lpstr>College Qualified Leaders Program</vt:lpstr>
      <vt:lpstr>Amgen Scholars Program </vt:lpstr>
      <vt:lpstr>MED Program </vt:lpstr>
      <vt:lpstr>Slide 24</vt:lpstr>
    </vt:vector>
  </TitlesOfParts>
  <Company>The University of North Carolina at Chapel Hill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Sonia</cp:lastModifiedBy>
  <cp:revision>68</cp:revision>
  <dcterms:created xsi:type="dcterms:W3CDTF">2012-01-25T20:40:21Z</dcterms:created>
  <dcterms:modified xsi:type="dcterms:W3CDTF">2012-01-26T00:20:18Z</dcterms:modified>
</cp:coreProperties>
</file>